
<file path=[Content_Types].xml><?xml version="1.0" encoding="utf-8"?>
<Types xmlns="http://schemas.openxmlformats.org/package/2006/content-types">
  <Default Extension="bin" ContentType="application/vnd.openxmlformats-officedocument.oleObject"/>
  <Default Extension="emf" ContentType="image/x-emf"/>
  <Default Extension="glb" ContentType="model/gltf.binary"/>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sldIdLst>
    <p:sldId id="256" r:id="rId2"/>
    <p:sldId id="267" r:id="rId3"/>
    <p:sldId id="268" r:id="rId4"/>
    <p:sldId id="269" r:id="rId5"/>
    <p:sldId id="272" r:id="rId6"/>
    <p:sldId id="273" r:id="rId7"/>
    <p:sldId id="263" r:id="rId8"/>
    <p:sldId id="280" r:id="rId9"/>
    <p:sldId id="274" r:id="rId10"/>
    <p:sldId id="275" r:id="rId11"/>
    <p:sldId id="276" r:id="rId12"/>
    <p:sldId id="277" r:id="rId13"/>
    <p:sldId id="278" r:id="rId14"/>
    <p:sldId id="279" r:id="rId15"/>
    <p:sldId id="295" r:id="rId16"/>
    <p:sldId id="282" r:id="rId17"/>
    <p:sldId id="283" r:id="rId18"/>
    <p:sldId id="285" r:id="rId19"/>
    <p:sldId id="284" r:id="rId20"/>
    <p:sldId id="294" r:id="rId21"/>
    <p:sldId id="296" r:id="rId22"/>
    <p:sldId id="293" r:id="rId23"/>
    <p:sldId id="288" r:id="rId24"/>
    <p:sldId id="287" r:id="rId25"/>
    <p:sldId id="304" r:id="rId26"/>
    <p:sldId id="313" r:id="rId27"/>
    <p:sldId id="312" r:id="rId28"/>
    <p:sldId id="314" r:id="rId29"/>
    <p:sldId id="309" r:id="rId30"/>
    <p:sldId id="310" r:id="rId31"/>
    <p:sldId id="271" r:id="rId32"/>
    <p:sldId id="257" r:id="rId33"/>
    <p:sldId id="260" r:id="rId34"/>
    <p:sldId id="299" r:id="rId35"/>
    <p:sldId id="258" r:id="rId36"/>
    <p:sldId id="259" r:id="rId37"/>
    <p:sldId id="298" r:id="rId38"/>
    <p:sldId id="305" r:id="rId39"/>
    <p:sldId id="306" r:id="rId40"/>
    <p:sldId id="302" r:id="rId41"/>
    <p:sldId id="303" r:id="rId42"/>
    <p:sldId id="307" r:id="rId43"/>
    <p:sldId id="308" r:id="rId44"/>
    <p:sldId id="264" r:id="rId45"/>
    <p:sldId id="291" r:id="rId46"/>
    <p:sldId id="297" r:id="rId47"/>
    <p:sldId id="301" r:id="rId48"/>
    <p:sldId id="311"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3399"/>
    <a:srgbClr val="800000"/>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4660"/>
  </p:normalViewPr>
  <p:slideViewPr>
    <p:cSldViewPr snapToGrid="0">
      <p:cViewPr varScale="1">
        <p:scale>
          <a:sx n="85" d="100"/>
          <a:sy n="85" d="100"/>
        </p:scale>
        <p:origin x="58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rts/_rels/chart1.xml.rels><?xml version="1.0" encoding="UTF-8" standalone="yes"?>
<Relationships xmlns="http://schemas.openxmlformats.org/package/2006/relationships"><Relationship Id="rId3" Type="http://schemas.openxmlformats.org/officeDocument/2006/relationships/oleObject" Target="file:///C:\Users\jgaya\Desktop\fund2.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embeddings/oleObject1.bin"/></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519da73a4d13ee32/Documents/finance%20graph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519da73a4d13ee32/Documents/finance%20graphs.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fund2!$B$1</c:f>
              <c:strCache>
                <c:ptCount val="1"/>
                <c:pt idx="0">
                  <c:v>finance</c:v>
                </c:pt>
              </c:strCache>
            </c:strRef>
          </c:tx>
          <c:spPr>
            <a:solidFill>
              <a:schemeClr val="accent1"/>
            </a:solidFill>
            <a:ln>
              <a:noFill/>
            </a:ln>
            <a:effectLst/>
          </c:spPr>
          <c:invertIfNegative val="0"/>
          <c:dLbls>
            <c:numFmt formatCode="[$$-4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fund2!$A$2:$A$19</c:f>
              <c:strCache>
                <c:ptCount val="18"/>
                <c:pt idx="0">
                  <c:v>Luxembourg</c:v>
                </c:pt>
                <c:pt idx="1">
                  <c:v>Ireland</c:v>
                </c:pt>
                <c:pt idx="2">
                  <c:v>Spain</c:v>
                </c:pt>
                <c:pt idx="3">
                  <c:v>Austria</c:v>
                </c:pt>
                <c:pt idx="4">
                  <c:v>Canada</c:v>
                </c:pt>
                <c:pt idx="5">
                  <c:v>Italy</c:v>
                </c:pt>
                <c:pt idx="6">
                  <c:v>Belgium</c:v>
                </c:pt>
                <c:pt idx="7">
                  <c:v>Finland</c:v>
                </c:pt>
                <c:pt idx="8">
                  <c:v>Denmark</c:v>
                </c:pt>
                <c:pt idx="9">
                  <c:v>Sweden</c:v>
                </c:pt>
                <c:pt idx="10">
                  <c:v>Australia</c:v>
                </c:pt>
                <c:pt idx="11">
                  <c:v>Switzerland</c:v>
                </c:pt>
                <c:pt idx="12">
                  <c:v>Norway</c:v>
                </c:pt>
                <c:pt idx="13">
                  <c:v>United Kingdom</c:v>
                </c:pt>
                <c:pt idx="14">
                  <c:v>United States</c:v>
                </c:pt>
                <c:pt idx="15">
                  <c:v>France</c:v>
                </c:pt>
                <c:pt idx="16">
                  <c:v>Germany</c:v>
                </c:pt>
                <c:pt idx="17">
                  <c:v>Japan</c:v>
                </c:pt>
              </c:strCache>
            </c:strRef>
          </c:cat>
          <c:val>
            <c:numRef>
              <c:f>fund2!$B$2:$B$19</c:f>
              <c:numCache>
                <c:formatCode>General</c:formatCode>
                <c:ptCount val="18"/>
                <c:pt idx="0">
                  <c:v>867</c:v>
                </c:pt>
                <c:pt idx="1">
                  <c:v>1454</c:v>
                </c:pt>
                <c:pt idx="2">
                  <c:v>4028</c:v>
                </c:pt>
                <c:pt idx="3">
                  <c:v>4577</c:v>
                </c:pt>
                <c:pt idx="4">
                  <c:v>5840</c:v>
                </c:pt>
                <c:pt idx="5">
                  <c:v>6424</c:v>
                </c:pt>
                <c:pt idx="6">
                  <c:v>8728</c:v>
                </c:pt>
                <c:pt idx="7">
                  <c:v>10560</c:v>
                </c:pt>
                <c:pt idx="8">
                  <c:v>12178</c:v>
                </c:pt>
                <c:pt idx="9">
                  <c:v>14990</c:v>
                </c:pt>
                <c:pt idx="10">
                  <c:v>37134</c:v>
                </c:pt>
                <c:pt idx="11">
                  <c:v>68765</c:v>
                </c:pt>
                <c:pt idx="12">
                  <c:v>73979</c:v>
                </c:pt>
                <c:pt idx="13">
                  <c:v>231195</c:v>
                </c:pt>
                <c:pt idx="14">
                  <c:v>613108</c:v>
                </c:pt>
                <c:pt idx="15">
                  <c:v>1653325</c:v>
                </c:pt>
                <c:pt idx="16">
                  <c:v>7042193</c:v>
                </c:pt>
                <c:pt idx="17">
                  <c:v>23037656</c:v>
                </c:pt>
              </c:numCache>
            </c:numRef>
          </c:val>
          <c:extLst>
            <c:ext xmlns:c16="http://schemas.microsoft.com/office/drawing/2014/chart" uri="{C3380CC4-5D6E-409C-BE32-E72D297353CC}">
              <c16:uniqueId val="{00000000-F9A3-4084-991C-82430FEA9211}"/>
            </c:ext>
          </c:extLst>
        </c:ser>
        <c:dLbls>
          <c:dLblPos val="outEnd"/>
          <c:showLegendKey val="0"/>
          <c:showVal val="1"/>
          <c:showCatName val="0"/>
          <c:showSerName val="0"/>
          <c:showPercent val="0"/>
          <c:showBubbleSize val="0"/>
        </c:dLbls>
        <c:gapWidth val="219"/>
        <c:overlap val="-27"/>
        <c:axId val="856551840"/>
        <c:axId val="856563840"/>
      </c:barChart>
      <c:catAx>
        <c:axId val="85655184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600" dirty="0">
                    <a:latin typeface="Times New Roman" panose="02020603050405020304" pitchFamily="18" charset="0"/>
                    <a:cs typeface="Times New Roman" panose="02020603050405020304" pitchFamily="18" charset="0"/>
                  </a:rPr>
                  <a:t>Provider</a:t>
                </a:r>
                <a:r>
                  <a:rPr lang="en-US" sz="1600" baseline="0" dirty="0">
                    <a:latin typeface="Times New Roman" panose="02020603050405020304" pitchFamily="18" charset="0"/>
                    <a:cs typeface="Times New Roman" panose="02020603050405020304" pitchFamily="18" charset="0"/>
                  </a:rPr>
                  <a:t> counties</a:t>
                </a:r>
                <a:endParaRPr lang="en-IN" dirty="0">
                  <a:latin typeface="Times New Roman" panose="02020603050405020304" pitchFamily="18" charset="0"/>
                  <a:cs typeface="Times New Roman" panose="02020603050405020304" pitchFamily="18" charset="0"/>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856563840"/>
        <c:crosses val="autoZero"/>
        <c:auto val="1"/>
        <c:lblAlgn val="ctr"/>
        <c:lblOffset val="100"/>
        <c:noMultiLvlLbl val="0"/>
      </c:catAx>
      <c:valAx>
        <c:axId val="8565638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dirty="0">
                    <a:latin typeface="Times New Roman" panose="02020603050405020304" pitchFamily="18" charset="0"/>
                    <a:cs typeface="Times New Roman" panose="02020603050405020304" pitchFamily="18" charset="0"/>
                  </a:rPr>
                  <a:t>Climate</a:t>
                </a:r>
                <a:r>
                  <a:rPr lang="en-US" sz="1200" baseline="0" dirty="0">
                    <a:latin typeface="Times New Roman" panose="02020603050405020304" pitchFamily="18" charset="0"/>
                    <a:cs typeface="Times New Roman" panose="02020603050405020304" pitchFamily="18" charset="0"/>
                  </a:rPr>
                  <a:t> development related finance</a:t>
                </a:r>
                <a:endParaRPr lang="en-IN" sz="1200" dirty="0">
                  <a:latin typeface="Times New Roman" panose="02020603050405020304" pitchFamily="18" charset="0"/>
                  <a:cs typeface="Times New Roman" panose="02020603050405020304" pitchFamily="18" charset="0"/>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8565518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'[finance graphs.xlsx]Sheet1'!$D$91</c:f>
              <c:strCache>
                <c:ptCount val="1"/>
                <c:pt idx="0">
                  <c:v>Amount in USD thousand</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0C7-4A2D-94B6-80B68A87072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0C7-4A2D-94B6-80B68A87072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50C7-4A2D-94B6-80B68A87072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0C7-4A2D-94B6-80B68A87072E}"/>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50C7-4A2D-94B6-80B68A87072E}"/>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50C7-4A2D-94B6-80B68A87072E}"/>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50C7-4A2D-94B6-80B68A87072E}"/>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50C7-4A2D-94B6-80B68A87072E}"/>
              </c:ext>
            </c:extLst>
          </c:dPt>
          <c:dLbls>
            <c:dLbl>
              <c:idx val="0"/>
              <c:layout>
                <c:manualLayout>
                  <c:x val="3.9216150735826578E-2"/>
                  <c:y val="5.1760616721829224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0C7-4A2D-94B6-80B68A87072E}"/>
                </c:ext>
              </c:extLst>
            </c:dLbl>
            <c:dLbl>
              <c:idx val="1"/>
              <c:layout>
                <c:manualLayout>
                  <c:x val="-0.16840092362971545"/>
                  <c:y val="-0.23682249129538488"/>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50C7-4A2D-94B6-80B68A87072E}"/>
                </c:ext>
              </c:extLst>
            </c:dLbl>
            <c:dLbl>
              <c:idx val="2"/>
              <c:layout>
                <c:manualLayout>
                  <c:x val="-2.8920561508942146E-2"/>
                  <c:y val="2.8712807691328834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0C7-4A2D-94B6-80B68A87072E}"/>
                </c:ext>
              </c:extLst>
            </c:dLbl>
            <c:dLbl>
              <c:idx val="4"/>
              <c:layout>
                <c:manualLayout>
                  <c:x val="-0.10182200216313084"/>
                  <c:y val="-4.9748102436322696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50C7-4A2D-94B6-80B68A87072E}"/>
                </c:ext>
              </c:extLst>
            </c:dLbl>
            <c:dLbl>
              <c:idx val="5"/>
              <c:layout>
                <c:manualLayout>
                  <c:x val="-2.2243012250199118E-2"/>
                  <c:y val="-3.0718777609051586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50C7-4A2D-94B6-80B68A87072E}"/>
                </c:ext>
              </c:extLst>
            </c:dLbl>
            <c:numFmt formatCode="[$$-409]#,##0.00" sourceLinked="0"/>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'[finance graphs.xlsx]Sheet1'!$C$92:$C$99</c:f>
              <c:strCache>
                <c:ptCount val="8"/>
                <c:pt idx="0">
                  <c:v>Energy</c:v>
                </c:pt>
                <c:pt idx="1">
                  <c:v>Transport</c:v>
                </c:pt>
                <c:pt idx="2">
                  <c:v>Agriculture, forestry &amp; Fishing</c:v>
                </c:pt>
                <c:pt idx="3">
                  <c:v>Water supply &amp;Snitation</c:v>
                </c:pt>
                <c:pt idx="4">
                  <c:v>Banking &amp; Finance</c:v>
                </c:pt>
                <c:pt idx="5">
                  <c:v>Indystry &amp; Mining</c:v>
                </c:pt>
                <c:pt idx="6">
                  <c:v>Health</c:v>
                </c:pt>
                <c:pt idx="7">
                  <c:v>General environmental protection</c:v>
                </c:pt>
              </c:strCache>
            </c:strRef>
          </c:cat>
          <c:val>
            <c:numRef>
              <c:f>'[finance graphs.xlsx]Sheet1'!$D$92:$D$99</c:f>
              <c:numCache>
                <c:formatCode>General</c:formatCode>
                <c:ptCount val="8"/>
                <c:pt idx="0">
                  <c:v>5800677.21</c:v>
                </c:pt>
                <c:pt idx="1">
                  <c:v>19345530.760000002</c:v>
                </c:pt>
                <c:pt idx="2">
                  <c:v>1643731.14</c:v>
                </c:pt>
                <c:pt idx="3">
                  <c:v>313535.96000000002</c:v>
                </c:pt>
                <c:pt idx="4">
                  <c:v>543726.79</c:v>
                </c:pt>
                <c:pt idx="5">
                  <c:v>320125.45</c:v>
                </c:pt>
                <c:pt idx="6">
                  <c:v>27365.1</c:v>
                </c:pt>
                <c:pt idx="7">
                  <c:v>639860.05000000005</c:v>
                </c:pt>
              </c:numCache>
            </c:numRef>
          </c:val>
          <c:extLst>
            <c:ext xmlns:c16="http://schemas.microsoft.com/office/drawing/2014/chart" uri="{C3380CC4-5D6E-409C-BE32-E72D297353CC}">
              <c16:uniqueId val="{00000010-50C7-4A2D-94B6-80B68A87072E}"/>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91686173502303"/>
          <c:y val="0.18666985757781401"/>
          <c:w val="0.44405160364699436"/>
          <c:h val="0.81291527953137155"/>
        </c:manualLayout>
      </c:layout>
      <c:pieChart>
        <c:varyColors val="1"/>
        <c:ser>
          <c:idx val="0"/>
          <c:order val="0"/>
          <c:tx>
            <c:strRef>
              <c:f>'[finance graphs.xlsx]Sheet1'!$G$49</c:f>
              <c:strCache>
                <c:ptCount val="1"/>
                <c:pt idx="0">
                  <c:v>Finance provided</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1984-4595-BBA9-83B712980732}"/>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1984-4595-BBA9-83B712980732}"/>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1984-4595-BBA9-83B712980732}"/>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1984-4595-BBA9-83B712980732}"/>
              </c:ext>
            </c:extLst>
          </c:dPt>
          <c:dLbls>
            <c:dLbl>
              <c:idx val="0"/>
              <c:layout>
                <c:manualLayout>
                  <c:x val="-0.34838591429454036"/>
                  <c:y val="-0.1865392747616437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984-4595-BBA9-83B712980732}"/>
                </c:ext>
              </c:extLst>
            </c:dLbl>
            <c:dLbl>
              <c:idx val="1"/>
              <c:layout>
                <c:manualLayout>
                  <c:x val="-7.7076529711181493E-2"/>
                  <c:y val="-3.3864544488545395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984-4595-BBA9-83B712980732}"/>
                </c:ext>
              </c:extLst>
            </c:dLbl>
            <c:dLbl>
              <c:idx val="2"/>
              <c:layout>
                <c:manualLayout>
                  <c:x val="-2.1581428319130819E-2"/>
                  <c:y val="-5.0796816732818079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984-4595-BBA9-83B712980732}"/>
                </c:ext>
              </c:extLst>
            </c:dLbl>
            <c:dLbl>
              <c:idx val="3"/>
              <c:layout>
                <c:manualLayout>
                  <c:x val="8.9408774464970545E-2"/>
                  <c:y val="-3.1042499114499935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1984-4595-BBA9-83B712980732}"/>
                </c:ext>
              </c:extLst>
            </c:dLbl>
            <c:numFmt formatCode="[$$-409]#,##0.00" sourceLinked="0"/>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'[finance graphs.xlsx]Sheet1'!$F$50:$F$53</c:f>
              <c:strCache>
                <c:ptCount val="4"/>
                <c:pt idx="0">
                  <c:v>debt</c:v>
                </c:pt>
                <c:pt idx="1">
                  <c:v>grant</c:v>
                </c:pt>
                <c:pt idx="2">
                  <c:v>equity &amp; shares in collective investment vehicles</c:v>
                </c:pt>
                <c:pt idx="3">
                  <c:v>unspecified</c:v>
                </c:pt>
              </c:strCache>
            </c:strRef>
          </c:cat>
          <c:val>
            <c:numRef>
              <c:f>'[finance graphs.xlsx]Sheet1'!$G$50:$G$53</c:f>
              <c:numCache>
                <c:formatCode>General</c:formatCode>
                <c:ptCount val="4"/>
                <c:pt idx="0">
                  <c:v>30940528.219999999</c:v>
                </c:pt>
                <c:pt idx="1">
                  <c:v>1280256.085</c:v>
                </c:pt>
                <c:pt idx="2">
                  <c:v>113037.92</c:v>
                </c:pt>
                <c:pt idx="3">
                  <c:v>493865</c:v>
                </c:pt>
              </c:numCache>
            </c:numRef>
          </c:val>
          <c:extLst>
            <c:ext xmlns:c16="http://schemas.microsoft.com/office/drawing/2014/chart" uri="{C3380CC4-5D6E-409C-BE32-E72D297353CC}">
              <c16:uniqueId val="{00000008-1984-4595-BBA9-83B712980732}"/>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783419540773979"/>
          <c:y val="2.0991497192392343E-2"/>
          <c:w val="0.89810005861370779"/>
          <c:h val="0.76412113406668791"/>
        </c:manualLayout>
      </c:layout>
      <c:barChart>
        <c:barDir val="col"/>
        <c:grouping val="clustered"/>
        <c:varyColors val="0"/>
        <c:ser>
          <c:idx val="0"/>
          <c:order val="0"/>
          <c:tx>
            <c:strRef>
              <c:f>'[finance graphs.xlsx]Sheet1'!$G$49</c:f>
              <c:strCache>
                <c:ptCount val="1"/>
                <c:pt idx="0">
                  <c:v>Finance provided</c:v>
                </c:pt>
              </c:strCache>
            </c:strRef>
          </c:tx>
          <c:spPr>
            <a:noFill/>
            <a:ln w="25400" cap="flat" cmpd="sng" algn="ctr">
              <a:solidFill>
                <a:schemeClr val="accent1"/>
              </a:solidFill>
              <a:miter lim="800000"/>
            </a:ln>
            <a:effectLst/>
          </c:spPr>
          <c:invertIfNegative val="0"/>
          <c:dLbls>
            <c:dLbl>
              <c:idx val="1"/>
              <c:layout>
                <c:manualLayout>
                  <c:x val="-2.7746318541053468E-2"/>
                  <c:y val="-0.1120689908745114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129-469F-A825-E2840D47A6A2}"/>
                </c:ext>
              </c:extLst>
            </c:dLbl>
            <c:dLbl>
              <c:idx val="2"/>
              <c:layout>
                <c:manualLayout>
                  <c:x val="-9.2487728470178072E-3"/>
                  <c:y val="-0.1063218631373570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D129-469F-A825-E2840D47A6A2}"/>
                </c:ext>
              </c:extLst>
            </c:dLbl>
            <c:dLbl>
              <c:idx val="3"/>
              <c:layout>
                <c:manualLayout>
                  <c:x val="-1.3212532638596866E-3"/>
                  <c:y val="-5.1724149634389906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D129-469F-A825-E2840D47A6A2}"/>
                </c:ext>
              </c:extLst>
            </c:dLbl>
            <c:numFmt formatCode="[$$-409]#,##0.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'[finance graphs.xlsx]Sheet1'!$F$50:$F$53</c:f>
              <c:strCache>
                <c:ptCount val="4"/>
                <c:pt idx="0">
                  <c:v>debt</c:v>
                </c:pt>
                <c:pt idx="1">
                  <c:v>grant</c:v>
                </c:pt>
                <c:pt idx="2">
                  <c:v>equity &amp; shares in collective investment vehicles</c:v>
                </c:pt>
                <c:pt idx="3">
                  <c:v>unspecified</c:v>
                </c:pt>
              </c:strCache>
            </c:strRef>
          </c:cat>
          <c:val>
            <c:numRef>
              <c:f>'[finance graphs.xlsx]Sheet1'!$G$50:$G$53</c:f>
              <c:numCache>
                <c:formatCode>General</c:formatCode>
                <c:ptCount val="4"/>
                <c:pt idx="0">
                  <c:v>30940528.219999999</c:v>
                </c:pt>
                <c:pt idx="1">
                  <c:v>1280256.085</c:v>
                </c:pt>
                <c:pt idx="2">
                  <c:v>113037.92</c:v>
                </c:pt>
                <c:pt idx="3">
                  <c:v>493865</c:v>
                </c:pt>
              </c:numCache>
            </c:numRef>
          </c:val>
          <c:extLst>
            <c:ext xmlns:c16="http://schemas.microsoft.com/office/drawing/2014/chart" uri="{C3380CC4-5D6E-409C-BE32-E72D297353CC}">
              <c16:uniqueId val="{00000000-11E2-45D9-95EF-597395C3F051}"/>
            </c:ext>
          </c:extLst>
        </c:ser>
        <c:ser>
          <c:idx val="1"/>
          <c:order val="1"/>
          <c:tx>
            <c:strRef>
              <c:f>'[finance graphs.xlsx]Sheet1'!$H$49</c:f>
              <c:strCache>
                <c:ptCount val="1"/>
                <c:pt idx="0">
                  <c:v>Adaptation</c:v>
                </c:pt>
              </c:strCache>
            </c:strRef>
          </c:tx>
          <c:spPr>
            <a:noFill/>
            <a:ln w="25400" cap="flat" cmpd="sng" algn="ctr">
              <a:solidFill>
                <a:schemeClr val="accent2"/>
              </a:solidFill>
              <a:miter lim="800000"/>
            </a:ln>
            <a:effectLst/>
          </c:spPr>
          <c:invertIfNegative val="0"/>
          <c:dLbls>
            <c:dLbl>
              <c:idx val="0"/>
              <c:layout>
                <c:manualLayout>
                  <c:x val="3.9637597915790551E-2"/>
                  <c:y val="-0.39080468612650154"/>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D129-469F-A825-E2840D47A6A2}"/>
                </c:ext>
              </c:extLst>
            </c:dLbl>
            <c:dLbl>
              <c:idx val="1"/>
              <c:layout>
                <c:manualLayout>
                  <c:x val="3.171007833263248E-2"/>
                  <c:y val="-0.2672414397776812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129-469F-A825-E2840D47A6A2}"/>
                </c:ext>
              </c:extLst>
            </c:dLbl>
            <c:numFmt formatCode="[$$-409]#,##0.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'[finance graphs.xlsx]Sheet1'!$F$50:$F$53</c:f>
              <c:strCache>
                <c:ptCount val="4"/>
                <c:pt idx="0">
                  <c:v>debt</c:v>
                </c:pt>
                <c:pt idx="1">
                  <c:v>grant</c:v>
                </c:pt>
                <c:pt idx="2">
                  <c:v>equity &amp; shares in collective investment vehicles</c:v>
                </c:pt>
                <c:pt idx="3">
                  <c:v>unspecified</c:v>
                </c:pt>
              </c:strCache>
            </c:strRef>
          </c:cat>
          <c:val>
            <c:numRef>
              <c:f>'[finance graphs.xlsx]Sheet1'!$H$50:$H$53</c:f>
              <c:numCache>
                <c:formatCode>General</c:formatCode>
                <c:ptCount val="4"/>
                <c:pt idx="0">
                  <c:v>7094996.9510839237</c:v>
                </c:pt>
                <c:pt idx="1">
                  <c:v>843028.60834928195</c:v>
                </c:pt>
                <c:pt idx="2">
                  <c:v>0</c:v>
                </c:pt>
                <c:pt idx="3">
                  <c:v>0</c:v>
                </c:pt>
              </c:numCache>
            </c:numRef>
          </c:val>
          <c:extLst>
            <c:ext xmlns:c16="http://schemas.microsoft.com/office/drawing/2014/chart" uri="{C3380CC4-5D6E-409C-BE32-E72D297353CC}">
              <c16:uniqueId val="{00000001-11E2-45D9-95EF-597395C3F051}"/>
            </c:ext>
          </c:extLst>
        </c:ser>
        <c:ser>
          <c:idx val="2"/>
          <c:order val="2"/>
          <c:tx>
            <c:strRef>
              <c:f>'[finance graphs.xlsx]Sheet1'!$I$49</c:f>
              <c:strCache>
                <c:ptCount val="1"/>
                <c:pt idx="0">
                  <c:v>Mitigation</c:v>
                </c:pt>
              </c:strCache>
            </c:strRef>
          </c:tx>
          <c:spPr>
            <a:noFill/>
            <a:ln w="25400" cap="flat" cmpd="sng" algn="ctr">
              <a:solidFill>
                <a:schemeClr val="accent3"/>
              </a:solidFill>
              <a:miter lim="800000"/>
            </a:ln>
            <a:effectLst/>
          </c:spPr>
          <c:invertIfNegative val="0"/>
          <c:dLbls>
            <c:dLbl>
              <c:idx val="0"/>
              <c:layout>
                <c:manualLayout>
                  <c:x val="8.8523968678599005E-2"/>
                  <c:y val="2.8735638685772171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129-469F-A825-E2840D47A6A2}"/>
                </c:ext>
              </c:extLst>
            </c:dLbl>
            <c:dLbl>
              <c:idx val="2"/>
              <c:layout>
                <c:manualLayout>
                  <c:x val="1.585503916631624E-2"/>
                  <c:y val="-0.1436781934288609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D129-469F-A825-E2840D47A6A2}"/>
                </c:ext>
              </c:extLst>
            </c:dLbl>
            <c:dLbl>
              <c:idx val="3"/>
              <c:layout>
                <c:manualLayout>
                  <c:x val="-1.3212532638598804E-3"/>
                  <c:y val="-0.10919542700593435"/>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129-469F-A825-E2840D47A6A2}"/>
                </c:ext>
              </c:extLst>
            </c:dLbl>
            <c:numFmt formatCode="[$$-409]#,##0.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'[finance graphs.xlsx]Sheet1'!$F$50:$F$53</c:f>
              <c:strCache>
                <c:ptCount val="4"/>
                <c:pt idx="0">
                  <c:v>debt</c:v>
                </c:pt>
                <c:pt idx="1">
                  <c:v>grant</c:v>
                </c:pt>
                <c:pt idx="2">
                  <c:v>equity &amp; shares in collective investment vehicles</c:v>
                </c:pt>
                <c:pt idx="3">
                  <c:v>unspecified</c:v>
                </c:pt>
              </c:strCache>
            </c:strRef>
          </c:cat>
          <c:val>
            <c:numRef>
              <c:f>'[finance graphs.xlsx]Sheet1'!$I$50:$I$53</c:f>
              <c:numCache>
                <c:formatCode>General</c:formatCode>
                <c:ptCount val="4"/>
                <c:pt idx="0">
                  <c:v>19072807.916395962</c:v>
                </c:pt>
                <c:pt idx="1">
                  <c:v>589621.83398389746</c:v>
                </c:pt>
                <c:pt idx="2">
                  <c:v>113037.92935260938</c:v>
                </c:pt>
                <c:pt idx="3">
                  <c:v>493865.1455422712</c:v>
                </c:pt>
              </c:numCache>
            </c:numRef>
          </c:val>
          <c:extLst>
            <c:ext xmlns:c16="http://schemas.microsoft.com/office/drawing/2014/chart" uri="{C3380CC4-5D6E-409C-BE32-E72D297353CC}">
              <c16:uniqueId val="{00000002-11E2-45D9-95EF-597395C3F051}"/>
            </c:ext>
          </c:extLst>
        </c:ser>
        <c:dLbls>
          <c:showLegendKey val="0"/>
          <c:showVal val="1"/>
          <c:showCatName val="0"/>
          <c:showSerName val="0"/>
          <c:showPercent val="0"/>
          <c:showBubbleSize val="0"/>
        </c:dLbls>
        <c:gapWidth val="164"/>
        <c:overlap val="-35"/>
        <c:axId val="2093186047"/>
        <c:axId val="217766863"/>
      </c:barChart>
      <c:catAx>
        <c:axId val="2093186047"/>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50000"/>
                    <a:lumOff val="50000"/>
                  </a:schemeClr>
                </a:solidFill>
                <a:latin typeface="Times New Roman" panose="02020603050405020304" pitchFamily="18" charset="0"/>
                <a:ea typeface="+mn-ea"/>
                <a:cs typeface="Times New Roman" panose="02020603050405020304" pitchFamily="18" charset="0"/>
              </a:defRPr>
            </a:pPr>
            <a:endParaRPr lang="en-US"/>
          </a:p>
        </c:txPr>
        <c:crossAx val="217766863"/>
        <c:crosses val="autoZero"/>
        <c:auto val="1"/>
        <c:lblAlgn val="ctr"/>
        <c:lblOffset val="100"/>
        <c:noMultiLvlLbl val="0"/>
      </c:catAx>
      <c:valAx>
        <c:axId val="217766863"/>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2093186047"/>
        <c:crosses val="autoZero"/>
        <c:crossBetween val="between"/>
      </c:valAx>
      <c:spPr>
        <a:noFill/>
        <a:ln>
          <a:noFill/>
        </a:ln>
        <a:effectLst/>
      </c:spPr>
    </c:plotArea>
    <c:legend>
      <c:legendPos val="t"/>
      <c:layout>
        <c:manualLayout>
          <c:xMode val="edge"/>
          <c:yMode val="edge"/>
          <c:x val="0.47383575219780599"/>
          <c:y val="1.1494255474308868E-2"/>
          <c:w val="0.47248703351176841"/>
          <c:h val="6.7651386471940106E-2"/>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50000"/>
                  <a:lumOff val="50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1">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50000"/>
        <a:lumOff val="50000"/>
      </a:schemeClr>
    </cs:fontRef>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bg1"/>
    </cs:fontRef>
    <cs:spPr>
      <a:solidFill>
        <a:schemeClr val="tx1">
          <a:lumMod val="35000"/>
          <a:lumOff val="65000"/>
        </a:schemeClr>
      </a:solidFill>
    </cs:spPr>
    <cs:defRPr sz="1197"/>
    <cs:bodyPr rot="0" spcFirstLastPara="1" vertOverflow="clip" horzOverflow="clip" vert="horz" wrap="square" lIns="36576" tIns="18288" rIns="36576" bIns="18288" anchor="ctr" anchorCtr="1">
      <a:spAutoFit/>
    </cs:bodyPr>
  </cs:dataLabelCallout>
  <cs:dataPoint>
    <cs:lnRef idx="0">
      <cs:styleClr val="auto"/>
    </cs:lnRef>
    <cs:fillRef idx="0"/>
    <cs:effectRef idx="0"/>
    <cs:fontRef idx="minor">
      <a:schemeClr val="dk1"/>
    </cs:fontRef>
    <cs:spPr>
      <a:noFill/>
      <a:ln w="25400" cap="flat" cmpd="sng" algn="ctr">
        <a:solidFill>
          <a:schemeClr val="phClr"/>
        </a:solidFill>
        <a:miter lim="800000"/>
      </a:ln>
    </cs:spPr>
  </cs:dataPoint>
  <cs:dataPoint3D>
    <cs:lnRef idx="0">
      <cs:styleClr val="auto"/>
    </cs:lnRef>
    <cs:fillRef idx="0">
      <cs:styleClr val="auto"/>
    </cs:fillRef>
    <cs:effectRef idx="0"/>
    <cs:fontRef idx="minor">
      <a:schemeClr val="dk1"/>
    </cs:fontRef>
    <cs:spPr>
      <a:ln w="19050" cap="flat" cmpd="sng" algn="ctr">
        <a:solidFill>
          <a:schemeClr val="phClr"/>
        </a:solidFill>
        <a:miter lim="800000"/>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ln w="19050" cap="rnd">
        <a:solidFill>
          <a:schemeClr val="phClr"/>
        </a:solidFill>
        <a:round/>
      </a:ln>
    </cs:spPr>
  </cs:dataPointMarker>
  <cs:dataPointMarkerLayout symbol="circle" size="6"/>
  <cs:dataPointWireframe>
    <cs:lnRef idx="0">
      <cs:styleClr val="auto"/>
    </cs:lnRef>
    <cs:fillRef idx="1"/>
    <cs:effectRef idx="0"/>
    <cs:fontRef idx="minor">
      <a:schemeClr val="tx1"/>
    </cs:fontRef>
    <cs:spPr>
      <a:ln w="9525">
        <a:solidFill>
          <a:schemeClr val="phClr"/>
        </a:solidFill>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tx1">
            <a:lumMod val="50000"/>
            <a:lumOff val="50000"/>
          </a:schemeClr>
        </a:solidFill>
        <a:round/>
      </a:ln>
    </cs:spPr>
  </cs:downBar>
  <cs:dropLine>
    <cs:lnRef idx="0"/>
    <cs:fillRef idx="0"/>
    <cs:effectRef idx="0"/>
    <cs:fontRef idx="minor">
      <a:schemeClr val="dk1"/>
    </cs:fontRef>
    <cs:spPr>
      <a:ln w="9525" cap="flat" cmpd="sng" algn="ctr">
        <a:solidFill>
          <a:schemeClr val="tx1">
            <a:lumMod val="35000"/>
            <a:lumOff val="65000"/>
          </a:schemeClr>
        </a:solidFill>
        <a:round/>
      </a:ln>
    </cs:spPr>
  </cs:dropLine>
  <cs:errorBar>
    <cs:lnRef idx="0"/>
    <cs:fillRef idx="0"/>
    <cs:effectRef idx="0"/>
    <cs:fontRef idx="minor">
      <a:schemeClr val="dk1"/>
    </cs:fontRef>
    <cs:spPr>
      <a:ln w="9525" cap="flat" cmpd="sng" algn="ctr">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a:solidFill>
          <a:schemeClr val="tx1">
            <a:lumMod val="15000"/>
            <a:lumOff val="85000"/>
          </a:schemeClr>
        </a:solidFill>
      </a:ln>
    </cs:spPr>
  </cs:gridlineMajor>
  <cs:gridlineMinor>
    <cs:lnRef idx="0"/>
    <cs:fillRef idx="0"/>
    <cs:effectRef idx="0"/>
    <cs:fontRef idx="minor">
      <a:schemeClr val="dk1"/>
    </cs:fontRef>
    <cs:spPr>
      <a:ln w="9525">
        <a:solidFill>
          <a:schemeClr val="tx1">
            <a:lumMod val="5000"/>
            <a:lumOff val="95000"/>
          </a:schemeClr>
        </a:solidFill>
      </a:ln>
    </cs:spPr>
  </cs:gridlineMinor>
  <cs:hiLoLine>
    <cs:lnRef idx="0"/>
    <cs:fillRef idx="0"/>
    <cs:effectRef idx="0"/>
    <cs:fontRef idx="minor">
      <a:schemeClr val="dk1"/>
    </cs:fontRef>
    <cs:spPr>
      <a:ln w="9525" cap="flat" cmpd="sng" algn="ctr">
        <a:solidFill>
          <a:schemeClr val="tx1">
            <a:lumMod val="35000"/>
            <a:lumOff val="65000"/>
          </a:schemeClr>
        </a:solidFill>
        <a:round/>
      </a:ln>
    </cs:spPr>
  </cs:hiLoLine>
  <cs:leaderLine>
    <cs:lnRef idx="0"/>
    <cs:fillRef idx="0"/>
    <cs:effectRef idx="0"/>
    <cs:fontRef idx="minor">
      <a:schemeClr val="dk1"/>
    </cs:fontRef>
    <cs:spPr>
      <a:ln w="9525" cap="flat" cmpd="sng" algn="ctr">
        <a:solidFill>
          <a:schemeClr val="tx1">
            <a:lumMod val="35000"/>
            <a:lumOff val="65000"/>
          </a:schemeClr>
        </a:solidFill>
        <a:round/>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defRPr sz="1197" kern="1200"/>
  </cs:seriesAxis>
  <cs:seriesLine>
    <cs:lnRef idx="0"/>
    <cs:fillRef idx="0"/>
    <cs:effectRef idx="0"/>
    <cs:fontRef idx="minor">
      <a:schemeClr val="dk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200" b="0" kern="1200" cap="none" spc="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cap="flat" cmpd="sng" algn="ctr">
        <a:solidFill>
          <a:schemeClr val="tx1">
            <a:lumMod val="50000"/>
            <a:lumOff val="50000"/>
          </a:schemeClr>
        </a:solidFill>
        <a:round/>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media/hdphoto1.wdp>
</file>

<file path=ppt/media/hdphoto2.wdp>
</file>

<file path=ppt/media/hdphoto3.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svg>
</file>

<file path=ppt/media/image4.png>
</file>

<file path=ppt/media/image40.png>
</file>

<file path=ppt/media/image42.png>
</file>

<file path=ppt/media/image43.png>
</file>

<file path=ppt/media/image44.svg>
</file>

<file path=ppt/media/image45.png>
</file>

<file path=ppt/media/image46.png>
</file>

<file path=ppt/media/image47.svg>
</file>

<file path=ppt/media/image48.png>
</file>

<file path=ppt/media/image49.png>
</file>

<file path=ppt/media/image5.png>
</file>

<file path=ppt/media/image50.png>
</file>

<file path=ppt/media/image51.png>
</file>

<file path=ppt/media/image52.png>
</file>

<file path=ppt/media/image53.jp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tmp>
</file>

<file path=ppt/media/image7.png>
</file>

<file path=ppt/media/image8.png>
</file>

<file path=ppt/media/image9.sv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08356E-8ACD-44A5-A94C-D184D1899E41}" type="datetimeFigureOut">
              <a:rPr lang="en-IN" smtClean="0"/>
              <a:t>13-05-2023</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1723F6-A6E6-4692-9FA8-D1A2050A2A8D}" type="slidenum">
              <a:rPr lang="en-IN" smtClean="0"/>
              <a:t>‹#›</a:t>
            </a:fld>
            <a:endParaRPr lang="en-IN" dirty="0"/>
          </a:p>
        </p:txBody>
      </p:sp>
    </p:spTree>
    <p:extLst>
      <p:ext uri="{BB962C8B-B14F-4D97-AF65-F5344CB8AC3E}">
        <p14:creationId xmlns:p14="http://schemas.microsoft.com/office/powerpoint/2010/main" val="1679571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75423-9178-4087-DD9C-4640BDB45BD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AEBA7C1-622B-55B4-A4A2-A5BD0FE922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8408A14-5FB7-C9AE-D1F2-A2FFD2BD64B1}"/>
              </a:ext>
            </a:extLst>
          </p:cNvPr>
          <p:cNvSpPr>
            <a:spLocks noGrp="1"/>
          </p:cNvSpPr>
          <p:nvPr>
            <p:ph type="dt" sz="half" idx="10"/>
          </p:nvPr>
        </p:nvSpPr>
        <p:spPr/>
        <p:txBody>
          <a:bodyPr/>
          <a:lstStyle/>
          <a:p>
            <a:fld id="{89D26A35-0F69-4331-BDD9-8CE352096183}" type="datetimeFigureOut">
              <a:rPr lang="en-IN" smtClean="0"/>
              <a:t>13-05-2023</a:t>
            </a:fld>
            <a:endParaRPr lang="en-IN" dirty="0"/>
          </a:p>
        </p:txBody>
      </p:sp>
      <p:sp>
        <p:nvSpPr>
          <p:cNvPr id="5" name="Footer Placeholder 4">
            <a:extLst>
              <a:ext uri="{FF2B5EF4-FFF2-40B4-BE49-F238E27FC236}">
                <a16:creationId xmlns:a16="http://schemas.microsoft.com/office/drawing/2014/main" id="{26D1DDD4-21D1-27B5-AF86-7EB96568A70E}"/>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BA8399FC-2B8E-28B9-BDD7-C53BCDB0AFF5}"/>
              </a:ext>
            </a:extLst>
          </p:cNvPr>
          <p:cNvSpPr>
            <a:spLocks noGrp="1"/>
          </p:cNvSpPr>
          <p:nvPr>
            <p:ph type="sldNum" sz="quarter" idx="12"/>
          </p:nvPr>
        </p:nvSpPr>
        <p:spPr/>
        <p:txBody>
          <a:bodyPr/>
          <a:lstStyle/>
          <a:p>
            <a:fld id="{30C77ED3-9A0F-4D2A-B3D2-366F5EAF6BA2}" type="slidenum">
              <a:rPr lang="en-IN" smtClean="0"/>
              <a:t>‹#›</a:t>
            </a:fld>
            <a:endParaRPr lang="en-IN" dirty="0"/>
          </a:p>
        </p:txBody>
      </p:sp>
    </p:spTree>
    <p:extLst>
      <p:ext uri="{BB962C8B-B14F-4D97-AF65-F5344CB8AC3E}">
        <p14:creationId xmlns:p14="http://schemas.microsoft.com/office/powerpoint/2010/main" val="1908666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FC967-4987-54BD-37E2-6F382BB95CD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645DDC7-AF56-788A-1426-1065CA0349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1B06FB-F96C-9D63-4D2B-34277888191B}"/>
              </a:ext>
            </a:extLst>
          </p:cNvPr>
          <p:cNvSpPr>
            <a:spLocks noGrp="1"/>
          </p:cNvSpPr>
          <p:nvPr>
            <p:ph type="dt" sz="half" idx="10"/>
          </p:nvPr>
        </p:nvSpPr>
        <p:spPr/>
        <p:txBody>
          <a:bodyPr/>
          <a:lstStyle/>
          <a:p>
            <a:fld id="{89D26A35-0F69-4331-BDD9-8CE352096183}" type="datetimeFigureOut">
              <a:rPr lang="en-IN" smtClean="0"/>
              <a:t>13-05-2023</a:t>
            </a:fld>
            <a:endParaRPr lang="en-IN" dirty="0"/>
          </a:p>
        </p:txBody>
      </p:sp>
      <p:sp>
        <p:nvSpPr>
          <p:cNvPr id="5" name="Footer Placeholder 4">
            <a:extLst>
              <a:ext uri="{FF2B5EF4-FFF2-40B4-BE49-F238E27FC236}">
                <a16:creationId xmlns:a16="http://schemas.microsoft.com/office/drawing/2014/main" id="{5C26F1FB-A69C-0357-64DD-4E85D12A08A0}"/>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92B37127-9FA3-60F4-416D-C2C4AC602534}"/>
              </a:ext>
            </a:extLst>
          </p:cNvPr>
          <p:cNvSpPr>
            <a:spLocks noGrp="1"/>
          </p:cNvSpPr>
          <p:nvPr>
            <p:ph type="sldNum" sz="quarter" idx="12"/>
          </p:nvPr>
        </p:nvSpPr>
        <p:spPr/>
        <p:txBody>
          <a:bodyPr/>
          <a:lstStyle/>
          <a:p>
            <a:fld id="{30C77ED3-9A0F-4D2A-B3D2-366F5EAF6BA2}" type="slidenum">
              <a:rPr lang="en-IN" smtClean="0"/>
              <a:t>‹#›</a:t>
            </a:fld>
            <a:endParaRPr lang="en-IN" dirty="0"/>
          </a:p>
        </p:txBody>
      </p:sp>
    </p:spTree>
    <p:extLst>
      <p:ext uri="{BB962C8B-B14F-4D97-AF65-F5344CB8AC3E}">
        <p14:creationId xmlns:p14="http://schemas.microsoft.com/office/powerpoint/2010/main" val="2030747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46C526-8F88-CA1A-D47E-0CC1A8B38EB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B8643FF-7972-8149-6AD7-81A5E8AA3F2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A3A39B3-AD16-3583-4806-F5428509F80D}"/>
              </a:ext>
            </a:extLst>
          </p:cNvPr>
          <p:cNvSpPr>
            <a:spLocks noGrp="1"/>
          </p:cNvSpPr>
          <p:nvPr>
            <p:ph type="dt" sz="half" idx="10"/>
          </p:nvPr>
        </p:nvSpPr>
        <p:spPr/>
        <p:txBody>
          <a:bodyPr/>
          <a:lstStyle/>
          <a:p>
            <a:fld id="{89D26A35-0F69-4331-BDD9-8CE352096183}" type="datetimeFigureOut">
              <a:rPr lang="en-IN" smtClean="0"/>
              <a:t>13-05-2023</a:t>
            </a:fld>
            <a:endParaRPr lang="en-IN" dirty="0"/>
          </a:p>
        </p:txBody>
      </p:sp>
      <p:sp>
        <p:nvSpPr>
          <p:cNvPr id="5" name="Footer Placeholder 4">
            <a:extLst>
              <a:ext uri="{FF2B5EF4-FFF2-40B4-BE49-F238E27FC236}">
                <a16:creationId xmlns:a16="http://schemas.microsoft.com/office/drawing/2014/main" id="{A3FD9E4D-78E3-EB03-0618-FD08374AF8C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F1E644F2-A731-0AED-D70C-AF1F8B4B17FA}"/>
              </a:ext>
            </a:extLst>
          </p:cNvPr>
          <p:cNvSpPr>
            <a:spLocks noGrp="1"/>
          </p:cNvSpPr>
          <p:nvPr>
            <p:ph type="sldNum" sz="quarter" idx="12"/>
          </p:nvPr>
        </p:nvSpPr>
        <p:spPr/>
        <p:txBody>
          <a:bodyPr/>
          <a:lstStyle/>
          <a:p>
            <a:fld id="{30C77ED3-9A0F-4D2A-B3D2-366F5EAF6BA2}" type="slidenum">
              <a:rPr lang="en-IN" smtClean="0"/>
              <a:t>‹#›</a:t>
            </a:fld>
            <a:endParaRPr lang="en-IN" dirty="0"/>
          </a:p>
        </p:txBody>
      </p:sp>
    </p:spTree>
    <p:extLst>
      <p:ext uri="{BB962C8B-B14F-4D97-AF65-F5344CB8AC3E}">
        <p14:creationId xmlns:p14="http://schemas.microsoft.com/office/powerpoint/2010/main" val="1698606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D467B-816B-29B5-A05C-D6E55264B6D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4691AD7-D37B-6446-D88F-A341E96C51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BB8F76-87BC-6E60-0D98-FD7AB64F1C58}"/>
              </a:ext>
            </a:extLst>
          </p:cNvPr>
          <p:cNvSpPr>
            <a:spLocks noGrp="1"/>
          </p:cNvSpPr>
          <p:nvPr>
            <p:ph type="dt" sz="half" idx="10"/>
          </p:nvPr>
        </p:nvSpPr>
        <p:spPr/>
        <p:txBody>
          <a:bodyPr/>
          <a:lstStyle/>
          <a:p>
            <a:fld id="{89D26A35-0F69-4331-BDD9-8CE352096183}" type="datetimeFigureOut">
              <a:rPr lang="en-IN" smtClean="0"/>
              <a:t>13-05-2023</a:t>
            </a:fld>
            <a:endParaRPr lang="en-IN" dirty="0"/>
          </a:p>
        </p:txBody>
      </p:sp>
      <p:sp>
        <p:nvSpPr>
          <p:cNvPr id="5" name="Footer Placeholder 4">
            <a:extLst>
              <a:ext uri="{FF2B5EF4-FFF2-40B4-BE49-F238E27FC236}">
                <a16:creationId xmlns:a16="http://schemas.microsoft.com/office/drawing/2014/main" id="{EAB4F316-1308-3DDE-279F-D0B144A8EB7C}"/>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240D9D57-CA7F-D190-A8A7-A24178DB846D}"/>
              </a:ext>
            </a:extLst>
          </p:cNvPr>
          <p:cNvSpPr>
            <a:spLocks noGrp="1"/>
          </p:cNvSpPr>
          <p:nvPr>
            <p:ph type="sldNum" sz="quarter" idx="12"/>
          </p:nvPr>
        </p:nvSpPr>
        <p:spPr/>
        <p:txBody>
          <a:bodyPr/>
          <a:lstStyle/>
          <a:p>
            <a:fld id="{30C77ED3-9A0F-4D2A-B3D2-366F5EAF6BA2}" type="slidenum">
              <a:rPr lang="en-IN" smtClean="0"/>
              <a:t>‹#›</a:t>
            </a:fld>
            <a:endParaRPr lang="en-IN" dirty="0"/>
          </a:p>
        </p:txBody>
      </p:sp>
    </p:spTree>
    <p:extLst>
      <p:ext uri="{BB962C8B-B14F-4D97-AF65-F5344CB8AC3E}">
        <p14:creationId xmlns:p14="http://schemas.microsoft.com/office/powerpoint/2010/main" val="4110948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7B28F-F523-4353-1D13-479A1161F4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C18726F-EB60-B1AF-0769-1398B3CDE5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2FA7E6-F996-9AAE-294C-FC1EB00F76B0}"/>
              </a:ext>
            </a:extLst>
          </p:cNvPr>
          <p:cNvSpPr>
            <a:spLocks noGrp="1"/>
          </p:cNvSpPr>
          <p:nvPr>
            <p:ph type="dt" sz="half" idx="10"/>
          </p:nvPr>
        </p:nvSpPr>
        <p:spPr/>
        <p:txBody>
          <a:bodyPr/>
          <a:lstStyle/>
          <a:p>
            <a:fld id="{89D26A35-0F69-4331-BDD9-8CE352096183}" type="datetimeFigureOut">
              <a:rPr lang="en-IN" smtClean="0"/>
              <a:t>13-05-2023</a:t>
            </a:fld>
            <a:endParaRPr lang="en-IN" dirty="0"/>
          </a:p>
        </p:txBody>
      </p:sp>
      <p:sp>
        <p:nvSpPr>
          <p:cNvPr id="5" name="Footer Placeholder 4">
            <a:extLst>
              <a:ext uri="{FF2B5EF4-FFF2-40B4-BE49-F238E27FC236}">
                <a16:creationId xmlns:a16="http://schemas.microsoft.com/office/drawing/2014/main" id="{EF7FACCB-8BD7-4157-6BBB-FC9B79DCE99C}"/>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688A32ED-C7C1-5801-A8F2-6998AEAFF682}"/>
              </a:ext>
            </a:extLst>
          </p:cNvPr>
          <p:cNvSpPr>
            <a:spLocks noGrp="1"/>
          </p:cNvSpPr>
          <p:nvPr>
            <p:ph type="sldNum" sz="quarter" idx="12"/>
          </p:nvPr>
        </p:nvSpPr>
        <p:spPr/>
        <p:txBody>
          <a:bodyPr/>
          <a:lstStyle/>
          <a:p>
            <a:fld id="{30C77ED3-9A0F-4D2A-B3D2-366F5EAF6BA2}" type="slidenum">
              <a:rPr lang="en-IN" smtClean="0"/>
              <a:t>‹#›</a:t>
            </a:fld>
            <a:endParaRPr lang="en-IN" dirty="0"/>
          </a:p>
        </p:txBody>
      </p:sp>
    </p:spTree>
    <p:extLst>
      <p:ext uri="{BB962C8B-B14F-4D97-AF65-F5344CB8AC3E}">
        <p14:creationId xmlns:p14="http://schemas.microsoft.com/office/powerpoint/2010/main" val="8725467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5D240-F059-7AAC-D600-E62E17643E4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EF40415-E392-218A-A9B8-FCB1C01B11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2F64F8F-8A86-F7E4-7D41-CD4AC573A5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76E5D48-E3DE-CDEE-E70B-303FF1CDC586}"/>
              </a:ext>
            </a:extLst>
          </p:cNvPr>
          <p:cNvSpPr>
            <a:spLocks noGrp="1"/>
          </p:cNvSpPr>
          <p:nvPr>
            <p:ph type="dt" sz="half" idx="10"/>
          </p:nvPr>
        </p:nvSpPr>
        <p:spPr/>
        <p:txBody>
          <a:bodyPr/>
          <a:lstStyle/>
          <a:p>
            <a:fld id="{89D26A35-0F69-4331-BDD9-8CE352096183}" type="datetimeFigureOut">
              <a:rPr lang="en-IN" smtClean="0"/>
              <a:t>13-05-2023</a:t>
            </a:fld>
            <a:endParaRPr lang="en-IN" dirty="0"/>
          </a:p>
        </p:txBody>
      </p:sp>
      <p:sp>
        <p:nvSpPr>
          <p:cNvPr id="6" name="Footer Placeholder 5">
            <a:extLst>
              <a:ext uri="{FF2B5EF4-FFF2-40B4-BE49-F238E27FC236}">
                <a16:creationId xmlns:a16="http://schemas.microsoft.com/office/drawing/2014/main" id="{2F12EE5F-6D71-DCAC-0FB9-9BA716A9E3F4}"/>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F822581C-F1FE-7682-D419-8F9A8910EF1E}"/>
              </a:ext>
            </a:extLst>
          </p:cNvPr>
          <p:cNvSpPr>
            <a:spLocks noGrp="1"/>
          </p:cNvSpPr>
          <p:nvPr>
            <p:ph type="sldNum" sz="quarter" idx="12"/>
          </p:nvPr>
        </p:nvSpPr>
        <p:spPr/>
        <p:txBody>
          <a:bodyPr/>
          <a:lstStyle/>
          <a:p>
            <a:fld id="{30C77ED3-9A0F-4D2A-B3D2-366F5EAF6BA2}" type="slidenum">
              <a:rPr lang="en-IN" smtClean="0"/>
              <a:t>‹#›</a:t>
            </a:fld>
            <a:endParaRPr lang="en-IN" dirty="0"/>
          </a:p>
        </p:txBody>
      </p:sp>
    </p:spTree>
    <p:extLst>
      <p:ext uri="{BB962C8B-B14F-4D97-AF65-F5344CB8AC3E}">
        <p14:creationId xmlns:p14="http://schemas.microsoft.com/office/powerpoint/2010/main" val="23086981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7CE2C-B3DF-6789-22BA-C7256E2F5DE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3BCAA89-6861-BDC4-51B5-E88AAC4DB7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D055D6-F03E-035B-950E-4CE8918515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4D578D3-AB18-232C-13C9-FBDC57C8C1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7306E1-B8C8-EACF-FB29-5A36BA894B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6475F45-2810-32F3-14E4-43FA9F4DCA0B}"/>
              </a:ext>
            </a:extLst>
          </p:cNvPr>
          <p:cNvSpPr>
            <a:spLocks noGrp="1"/>
          </p:cNvSpPr>
          <p:nvPr>
            <p:ph type="dt" sz="half" idx="10"/>
          </p:nvPr>
        </p:nvSpPr>
        <p:spPr/>
        <p:txBody>
          <a:bodyPr/>
          <a:lstStyle/>
          <a:p>
            <a:fld id="{89D26A35-0F69-4331-BDD9-8CE352096183}" type="datetimeFigureOut">
              <a:rPr lang="en-IN" smtClean="0"/>
              <a:t>13-05-2023</a:t>
            </a:fld>
            <a:endParaRPr lang="en-IN" dirty="0"/>
          </a:p>
        </p:txBody>
      </p:sp>
      <p:sp>
        <p:nvSpPr>
          <p:cNvPr id="8" name="Footer Placeholder 7">
            <a:extLst>
              <a:ext uri="{FF2B5EF4-FFF2-40B4-BE49-F238E27FC236}">
                <a16:creationId xmlns:a16="http://schemas.microsoft.com/office/drawing/2014/main" id="{99C229E3-E3C3-A93F-796A-7367B9640D33}"/>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DE81AF12-FE8D-F0CF-3913-A1A9CA8BE1A4}"/>
              </a:ext>
            </a:extLst>
          </p:cNvPr>
          <p:cNvSpPr>
            <a:spLocks noGrp="1"/>
          </p:cNvSpPr>
          <p:nvPr>
            <p:ph type="sldNum" sz="quarter" idx="12"/>
          </p:nvPr>
        </p:nvSpPr>
        <p:spPr/>
        <p:txBody>
          <a:bodyPr/>
          <a:lstStyle/>
          <a:p>
            <a:fld id="{30C77ED3-9A0F-4D2A-B3D2-366F5EAF6BA2}" type="slidenum">
              <a:rPr lang="en-IN" smtClean="0"/>
              <a:t>‹#›</a:t>
            </a:fld>
            <a:endParaRPr lang="en-IN" dirty="0"/>
          </a:p>
        </p:txBody>
      </p:sp>
    </p:spTree>
    <p:extLst>
      <p:ext uri="{BB962C8B-B14F-4D97-AF65-F5344CB8AC3E}">
        <p14:creationId xmlns:p14="http://schemas.microsoft.com/office/powerpoint/2010/main" val="2360856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88DD4-6C38-9067-C455-109322882BD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0D95BDE-C78A-DD6D-44C4-204EEFA84475}"/>
              </a:ext>
            </a:extLst>
          </p:cNvPr>
          <p:cNvSpPr>
            <a:spLocks noGrp="1"/>
          </p:cNvSpPr>
          <p:nvPr>
            <p:ph type="dt" sz="half" idx="10"/>
          </p:nvPr>
        </p:nvSpPr>
        <p:spPr/>
        <p:txBody>
          <a:bodyPr/>
          <a:lstStyle/>
          <a:p>
            <a:fld id="{89D26A35-0F69-4331-BDD9-8CE352096183}" type="datetimeFigureOut">
              <a:rPr lang="en-IN" smtClean="0"/>
              <a:t>13-05-2023</a:t>
            </a:fld>
            <a:endParaRPr lang="en-IN" dirty="0"/>
          </a:p>
        </p:txBody>
      </p:sp>
      <p:sp>
        <p:nvSpPr>
          <p:cNvPr id="4" name="Footer Placeholder 3">
            <a:extLst>
              <a:ext uri="{FF2B5EF4-FFF2-40B4-BE49-F238E27FC236}">
                <a16:creationId xmlns:a16="http://schemas.microsoft.com/office/drawing/2014/main" id="{68F78B6D-823D-F07A-EDDA-575D00E6CC64}"/>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7E2E53D0-807F-A348-967D-52C84EE20564}"/>
              </a:ext>
            </a:extLst>
          </p:cNvPr>
          <p:cNvSpPr>
            <a:spLocks noGrp="1"/>
          </p:cNvSpPr>
          <p:nvPr>
            <p:ph type="sldNum" sz="quarter" idx="12"/>
          </p:nvPr>
        </p:nvSpPr>
        <p:spPr/>
        <p:txBody>
          <a:bodyPr/>
          <a:lstStyle/>
          <a:p>
            <a:fld id="{30C77ED3-9A0F-4D2A-B3D2-366F5EAF6BA2}" type="slidenum">
              <a:rPr lang="en-IN" smtClean="0"/>
              <a:t>‹#›</a:t>
            </a:fld>
            <a:endParaRPr lang="en-IN" dirty="0"/>
          </a:p>
        </p:txBody>
      </p:sp>
    </p:spTree>
    <p:extLst>
      <p:ext uri="{BB962C8B-B14F-4D97-AF65-F5344CB8AC3E}">
        <p14:creationId xmlns:p14="http://schemas.microsoft.com/office/powerpoint/2010/main" val="935697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5B215C-F2C5-F65C-9821-2C8DA9487FFE}"/>
              </a:ext>
            </a:extLst>
          </p:cNvPr>
          <p:cNvSpPr>
            <a:spLocks noGrp="1"/>
          </p:cNvSpPr>
          <p:nvPr>
            <p:ph type="dt" sz="half" idx="10"/>
          </p:nvPr>
        </p:nvSpPr>
        <p:spPr/>
        <p:txBody>
          <a:bodyPr/>
          <a:lstStyle/>
          <a:p>
            <a:fld id="{89D26A35-0F69-4331-BDD9-8CE352096183}" type="datetimeFigureOut">
              <a:rPr lang="en-IN" smtClean="0"/>
              <a:t>13-05-2023</a:t>
            </a:fld>
            <a:endParaRPr lang="en-IN" dirty="0"/>
          </a:p>
        </p:txBody>
      </p:sp>
      <p:sp>
        <p:nvSpPr>
          <p:cNvPr id="3" name="Footer Placeholder 2">
            <a:extLst>
              <a:ext uri="{FF2B5EF4-FFF2-40B4-BE49-F238E27FC236}">
                <a16:creationId xmlns:a16="http://schemas.microsoft.com/office/drawing/2014/main" id="{8DC6CEA7-81D1-70C5-4C7E-A4765583CC98}"/>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0D30B7C6-03B0-2FD2-7FEE-FECE4309443D}"/>
              </a:ext>
            </a:extLst>
          </p:cNvPr>
          <p:cNvSpPr>
            <a:spLocks noGrp="1"/>
          </p:cNvSpPr>
          <p:nvPr>
            <p:ph type="sldNum" sz="quarter" idx="12"/>
          </p:nvPr>
        </p:nvSpPr>
        <p:spPr/>
        <p:txBody>
          <a:bodyPr/>
          <a:lstStyle/>
          <a:p>
            <a:fld id="{30C77ED3-9A0F-4D2A-B3D2-366F5EAF6BA2}" type="slidenum">
              <a:rPr lang="en-IN" smtClean="0"/>
              <a:t>‹#›</a:t>
            </a:fld>
            <a:endParaRPr lang="en-IN" dirty="0"/>
          </a:p>
        </p:txBody>
      </p:sp>
    </p:spTree>
    <p:extLst>
      <p:ext uri="{BB962C8B-B14F-4D97-AF65-F5344CB8AC3E}">
        <p14:creationId xmlns:p14="http://schemas.microsoft.com/office/powerpoint/2010/main" val="2040538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DDBEC-A8EC-AAE5-B0A8-F1C3B08629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48B0040-9A17-3CAF-6458-304462028A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36B8D12-6FA1-DBE2-93C6-11F2B96563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41C2A9-26F6-C394-A523-6D54873107A5}"/>
              </a:ext>
            </a:extLst>
          </p:cNvPr>
          <p:cNvSpPr>
            <a:spLocks noGrp="1"/>
          </p:cNvSpPr>
          <p:nvPr>
            <p:ph type="dt" sz="half" idx="10"/>
          </p:nvPr>
        </p:nvSpPr>
        <p:spPr/>
        <p:txBody>
          <a:bodyPr/>
          <a:lstStyle/>
          <a:p>
            <a:fld id="{89D26A35-0F69-4331-BDD9-8CE352096183}" type="datetimeFigureOut">
              <a:rPr lang="en-IN" smtClean="0"/>
              <a:t>13-05-2023</a:t>
            </a:fld>
            <a:endParaRPr lang="en-IN" dirty="0"/>
          </a:p>
        </p:txBody>
      </p:sp>
      <p:sp>
        <p:nvSpPr>
          <p:cNvPr id="6" name="Footer Placeholder 5">
            <a:extLst>
              <a:ext uri="{FF2B5EF4-FFF2-40B4-BE49-F238E27FC236}">
                <a16:creationId xmlns:a16="http://schemas.microsoft.com/office/drawing/2014/main" id="{7360B03E-84D1-5687-89DE-D7B05CC445B9}"/>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0658E074-2077-20D6-7C88-F427807F7249}"/>
              </a:ext>
            </a:extLst>
          </p:cNvPr>
          <p:cNvSpPr>
            <a:spLocks noGrp="1"/>
          </p:cNvSpPr>
          <p:nvPr>
            <p:ph type="sldNum" sz="quarter" idx="12"/>
          </p:nvPr>
        </p:nvSpPr>
        <p:spPr/>
        <p:txBody>
          <a:bodyPr/>
          <a:lstStyle/>
          <a:p>
            <a:fld id="{30C77ED3-9A0F-4D2A-B3D2-366F5EAF6BA2}" type="slidenum">
              <a:rPr lang="en-IN" smtClean="0"/>
              <a:t>‹#›</a:t>
            </a:fld>
            <a:endParaRPr lang="en-IN" dirty="0"/>
          </a:p>
        </p:txBody>
      </p:sp>
    </p:spTree>
    <p:extLst>
      <p:ext uri="{BB962C8B-B14F-4D97-AF65-F5344CB8AC3E}">
        <p14:creationId xmlns:p14="http://schemas.microsoft.com/office/powerpoint/2010/main" val="16409114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B78FE-7804-3B5E-790B-6F38AEF3E9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AE6BF78-8941-2F19-4419-5A4F17D9FB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04A7CD36-BFDB-6284-5FFA-9BF260119C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D32AB1-E354-3C89-4D95-9113AFC756D7}"/>
              </a:ext>
            </a:extLst>
          </p:cNvPr>
          <p:cNvSpPr>
            <a:spLocks noGrp="1"/>
          </p:cNvSpPr>
          <p:nvPr>
            <p:ph type="dt" sz="half" idx="10"/>
          </p:nvPr>
        </p:nvSpPr>
        <p:spPr/>
        <p:txBody>
          <a:bodyPr/>
          <a:lstStyle/>
          <a:p>
            <a:fld id="{89D26A35-0F69-4331-BDD9-8CE352096183}" type="datetimeFigureOut">
              <a:rPr lang="en-IN" smtClean="0"/>
              <a:t>13-05-2023</a:t>
            </a:fld>
            <a:endParaRPr lang="en-IN" dirty="0"/>
          </a:p>
        </p:txBody>
      </p:sp>
      <p:sp>
        <p:nvSpPr>
          <p:cNvPr id="6" name="Footer Placeholder 5">
            <a:extLst>
              <a:ext uri="{FF2B5EF4-FFF2-40B4-BE49-F238E27FC236}">
                <a16:creationId xmlns:a16="http://schemas.microsoft.com/office/drawing/2014/main" id="{8F66A72D-3EFF-AF4E-6376-5F807055DD01}"/>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EC379DE2-E6E8-C48D-2A7C-C34E8D777D33}"/>
              </a:ext>
            </a:extLst>
          </p:cNvPr>
          <p:cNvSpPr>
            <a:spLocks noGrp="1"/>
          </p:cNvSpPr>
          <p:nvPr>
            <p:ph type="sldNum" sz="quarter" idx="12"/>
          </p:nvPr>
        </p:nvSpPr>
        <p:spPr/>
        <p:txBody>
          <a:bodyPr/>
          <a:lstStyle/>
          <a:p>
            <a:fld id="{30C77ED3-9A0F-4D2A-B3D2-366F5EAF6BA2}" type="slidenum">
              <a:rPr lang="en-IN" smtClean="0"/>
              <a:t>‹#›</a:t>
            </a:fld>
            <a:endParaRPr lang="en-IN" dirty="0"/>
          </a:p>
        </p:txBody>
      </p:sp>
    </p:spTree>
    <p:extLst>
      <p:ext uri="{BB962C8B-B14F-4D97-AF65-F5344CB8AC3E}">
        <p14:creationId xmlns:p14="http://schemas.microsoft.com/office/powerpoint/2010/main" val="647005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E232F0F-EDCF-66E3-763E-EFA0EF49BF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38385B1-C333-85B1-4057-756D1FF807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D87D0A-B543-1016-B36C-32DE76AAFB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D26A35-0F69-4331-BDD9-8CE352096183}" type="datetimeFigureOut">
              <a:rPr lang="en-IN" smtClean="0"/>
              <a:t>13-05-2023</a:t>
            </a:fld>
            <a:endParaRPr lang="en-IN" dirty="0"/>
          </a:p>
        </p:txBody>
      </p:sp>
      <p:sp>
        <p:nvSpPr>
          <p:cNvPr id="5" name="Footer Placeholder 4">
            <a:extLst>
              <a:ext uri="{FF2B5EF4-FFF2-40B4-BE49-F238E27FC236}">
                <a16:creationId xmlns:a16="http://schemas.microsoft.com/office/drawing/2014/main" id="{A19BEE4B-7ACB-ADC0-39B4-11AF25521A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0BBFCD05-A9D4-8068-1B50-A1C40CB749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C77ED3-9A0F-4D2A-B3D2-366F5EAF6BA2}" type="slidenum">
              <a:rPr lang="en-IN" smtClean="0"/>
              <a:t>‹#›</a:t>
            </a:fld>
            <a:endParaRPr lang="en-IN" dirty="0"/>
          </a:p>
        </p:txBody>
      </p:sp>
    </p:spTree>
    <p:extLst>
      <p:ext uri="{BB962C8B-B14F-4D97-AF65-F5344CB8AC3E}">
        <p14:creationId xmlns:p14="http://schemas.microsoft.com/office/powerpoint/2010/main" val="9512127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1.svg"/><Relationship Id="rId3" Type="http://schemas.microsoft.com/office/2017/06/relationships/model3d" Target="../media/model3d1.glb"/><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hyperlink" Target="https://www.oecd-ilibrary.org/finance-and-investment/climate-finance-provided-and-mobilised-by-developed-countries-aggregate-trends-updated-with-2019-data_03590fb7-en" TargetMode="External"/><Relationship Id="rId1" Type="http://schemas.openxmlformats.org/officeDocument/2006/relationships/slideLayout" Target="../slideLayouts/slideLayout2.xml"/><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png"/><Relationship Id="rId9"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7.png"/><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oecd.org/dac/financing-sustainable-development/development-finance-topics/climate-change.htm" TargetMode="Externa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oecd.org/dac/financing-sustainable-development/development-finance-topics/climate-change.htm" TargetMode="Externa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oecd.org/dac/financing-sustainable-development/development-finance-topics/climate-change.htm" TargetMode="Externa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oecd.org/dac/financing-sustainable-development/development-finance-topics/climate-change.htm" TargetMode="External"/><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indbiz.gov.in/india-records-significant-progress-on-sustainable-development-goals/" TargetMode="External"/><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7.xml.rels><?xml version="1.0" encoding="UTF-8" standalone="yes"?>
<Relationships xmlns="http://schemas.openxmlformats.org/package/2006/relationships"><Relationship Id="rId3" Type="http://schemas.openxmlformats.org/officeDocument/2006/relationships/hyperlink" Target="https://indiainvestmentgrid.gov.in/national-infrastructure-pipeline" TargetMode="External"/><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ourworldindata.org/co2-and-greenhouse-gas-emissions" TargetMode="External"/><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4" Type="http://schemas.openxmlformats.org/officeDocument/2006/relationships/image" Target="../media/image39.sv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image" Target="../media/image40.png"/><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35.xml.rels><?xml version="1.0" encoding="UTF-8" standalone="yes"?>
<Relationships xmlns="http://schemas.openxmlformats.org/package/2006/relationships"><Relationship Id="rId8" Type="http://schemas.openxmlformats.org/officeDocument/2006/relationships/image" Target="../media/image47.svg"/><Relationship Id="rId3" Type="http://schemas.openxmlformats.org/officeDocument/2006/relationships/hyperlink" Target="https://ksoralhistory.org/interview/interview-of-lana-oleen-by-joan-wagnon-october-14-2019/" TargetMode="External"/><Relationship Id="rId7" Type="http://schemas.openxmlformats.org/officeDocument/2006/relationships/image" Target="../media/image46.png"/><Relationship Id="rId2" Type="http://schemas.openxmlformats.org/officeDocument/2006/relationships/image" Target="../media/image42.png"/><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44.svg"/><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archive.ph/20170329181913/http:/tapor.ca/home#selection-415.0-1042.0" TargetMode="External"/><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 Id="rId4" Type="http://schemas.openxmlformats.org/officeDocument/2006/relationships/image" Target="../media/image62.tmp"/></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ipcc.ch/site/assets/uploads/2018/02/ipcc_wg3_ar5_chapter16.pd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oecd-ilibrary.org/finance-and-investment/climate-finance-provided-and-mobilised-by-developed-countries-aggregate-trends-updated-with-2019-data_03590fb7-en"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1D1AB-85A6-BE9B-CA74-2D302CEDF702}"/>
              </a:ext>
            </a:extLst>
          </p:cNvPr>
          <p:cNvSpPr>
            <a:spLocks noGrp="1"/>
          </p:cNvSpPr>
          <p:nvPr>
            <p:ph type="ctrTitle"/>
          </p:nvPr>
        </p:nvSpPr>
        <p:spPr>
          <a:xfrm>
            <a:off x="1443318" y="1290917"/>
            <a:ext cx="9144000" cy="1510834"/>
          </a:xfrm>
        </p:spPr>
        <p:txBody>
          <a:bodyPr>
            <a:normAutofit/>
          </a:bodyPr>
          <a:lstStyle/>
          <a:p>
            <a:r>
              <a:rPr lang="en-US" sz="4000" dirty="0">
                <a:solidFill>
                  <a:schemeClr val="accent3">
                    <a:lumMod val="50000"/>
                  </a:schemeClr>
                </a:solidFill>
                <a:latin typeface="Times New Roman" panose="02020603050405020304" pitchFamily="18" charset="0"/>
                <a:cs typeface="Times New Roman" panose="02020603050405020304" pitchFamily="18" charset="0"/>
              </a:rPr>
              <a:t>CLIMATE KNOWLEDGE EXTRACTION USING DATA MINING</a:t>
            </a:r>
            <a:endParaRPr lang="en-IN" sz="4000" dirty="0">
              <a:solidFill>
                <a:schemeClr val="accent3">
                  <a:lumMod val="50000"/>
                </a:schemeClr>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F953D08-0B4E-196F-0574-DB3E3CB98ACD}"/>
              </a:ext>
            </a:extLst>
          </p:cNvPr>
          <p:cNvSpPr>
            <a:spLocks noGrp="1"/>
          </p:cNvSpPr>
          <p:nvPr>
            <p:ph type="subTitle" idx="1"/>
          </p:nvPr>
        </p:nvSpPr>
        <p:spPr>
          <a:xfrm>
            <a:off x="6965577" y="4739202"/>
            <a:ext cx="4831976" cy="1655762"/>
          </a:xfrm>
        </p:spPr>
        <p:txBody>
          <a:bodyPr>
            <a:normAutofit fontScale="70000" lnSpcReduction="20000"/>
          </a:bodyPr>
          <a:lstStyle/>
          <a:p>
            <a:pPr algn="l">
              <a:spcBef>
                <a:spcPts val="0"/>
              </a:spcBef>
            </a:pPr>
            <a:r>
              <a:rPr lang="en-US" sz="2600" dirty="0">
                <a:latin typeface="Times New Roman" panose="02020603050405020304" pitchFamily="18" charset="0"/>
                <a:cs typeface="Times New Roman" panose="02020603050405020304" pitchFamily="18" charset="0"/>
              </a:rPr>
              <a:t>By </a:t>
            </a:r>
          </a:p>
          <a:p>
            <a:pPr algn="l">
              <a:lnSpc>
                <a:spcPct val="120000"/>
              </a:lnSpc>
              <a:spcBef>
                <a:spcPts val="0"/>
              </a:spcBef>
            </a:pPr>
            <a:endParaRPr lang="en-US" sz="2600" dirty="0">
              <a:latin typeface="Times New Roman" panose="02020603050405020304" pitchFamily="18" charset="0"/>
              <a:cs typeface="Times New Roman" panose="02020603050405020304" pitchFamily="18" charset="0"/>
            </a:endParaRPr>
          </a:p>
          <a:p>
            <a:pPr algn="l">
              <a:lnSpc>
                <a:spcPct val="120000"/>
              </a:lnSpc>
              <a:spcBef>
                <a:spcPts val="0"/>
              </a:spcBef>
            </a:pPr>
            <a:r>
              <a:rPr lang="en-US" sz="2600" dirty="0">
                <a:latin typeface="Times New Roman" panose="02020603050405020304" pitchFamily="18" charset="0"/>
                <a:cs typeface="Times New Roman" panose="02020603050405020304" pitchFamily="18" charset="0"/>
              </a:rPr>
              <a:t>Gayathri jonnalagadda (191FA14025)</a:t>
            </a:r>
          </a:p>
          <a:p>
            <a:pPr algn="l">
              <a:lnSpc>
                <a:spcPct val="120000"/>
              </a:lnSpc>
              <a:spcBef>
                <a:spcPts val="0"/>
              </a:spcBef>
            </a:pPr>
            <a:r>
              <a:rPr lang="en-US" sz="2300" dirty="0">
                <a:latin typeface="Times New Roman" panose="02020603050405020304" pitchFamily="18" charset="0"/>
                <a:cs typeface="Times New Roman" panose="02020603050405020304" pitchFamily="18" charset="0"/>
              </a:rPr>
              <a:t>4</a:t>
            </a:r>
            <a:r>
              <a:rPr lang="en-US" sz="2300" baseline="30000" dirty="0">
                <a:latin typeface="Times New Roman" panose="02020603050405020304" pitchFamily="18" charset="0"/>
                <a:cs typeface="Times New Roman" panose="02020603050405020304" pitchFamily="18" charset="0"/>
              </a:rPr>
              <a:t>TH</a:t>
            </a:r>
            <a:r>
              <a:rPr lang="en-US" sz="2300" dirty="0">
                <a:latin typeface="Times New Roman" panose="02020603050405020304" pitchFamily="18" charset="0"/>
                <a:cs typeface="Times New Roman" panose="02020603050405020304" pitchFamily="18" charset="0"/>
              </a:rPr>
              <a:t> BI</a:t>
            </a:r>
          </a:p>
          <a:p>
            <a:pPr algn="l">
              <a:lnSpc>
                <a:spcPct val="120000"/>
              </a:lnSpc>
              <a:spcBef>
                <a:spcPts val="0"/>
              </a:spcBef>
            </a:pPr>
            <a:r>
              <a:rPr lang="en-US" sz="2600" dirty="0">
                <a:latin typeface="Times New Roman" panose="02020603050405020304" pitchFamily="18" charset="0"/>
                <a:cs typeface="Times New Roman" panose="02020603050405020304" pitchFamily="18" charset="0"/>
              </a:rPr>
              <a:t>Department of Biotechnology</a:t>
            </a:r>
          </a:p>
          <a:p>
            <a:pPr algn="l">
              <a:lnSpc>
                <a:spcPct val="120000"/>
              </a:lnSpc>
              <a:spcBef>
                <a:spcPts val="0"/>
              </a:spcBef>
            </a:pPr>
            <a:r>
              <a:rPr lang="en-US" sz="2600" dirty="0">
                <a:latin typeface="Times New Roman" panose="02020603050405020304" pitchFamily="18" charset="0"/>
                <a:cs typeface="Times New Roman" panose="02020603050405020304" pitchFamily="18" charset="0"/>
              </a:rPr>
              <a:t>VFSTR</a:t>
            </a:r>
          </a:p>
          <a:p>
            <a:pPr algn="l">
              <a:spcBef>
                <a:spcPts val="0"/>
              </a:spcBef>
            </a:pPr>
            <a:endParaRPr lang="en-US" dirty="0"/>
          </a:p>
        </p:txBody>
      </p:sp>
      <p:sp>
        <p:nvSpPr>
          <p:cNvPr id="4" name="TextBox 3">
            <a:extLst>
              <a:ext uri="{FF2B5EF4-FFF2-40B4-BE49-F238E27FC236}">
                <a16:creationId xmlns:a16="http://schemas.microsoft.com/office/drawing/2014/main" id="{7B42838B-EEBD-4BA8-559E-5AEB71ED792D}"/>
              </a:ext>
            </a:extLst>
          </p:cNvPr>
          <p:cNvSpPr txBox="1"/>
          <p:nvPr/>
        </p:nvSpPr>
        <p:spPr>
          <a:xfrm>
            <a:off x="2805953" y="2976282"/>
            <a:ext cx="7548282" cy="1077218"/>
          </a:xfrm>
          <a:prstGeom prst="rect">
            <a:avLst/>
          </a:prstGeom>
          <a:noFill/>
        </p:spPr>
        <p:txBody>
          <a:bodyPr wrap="square" rtlCol="0">
            <a:spAutoFit/>
          </a:bodyPr>
          <a:lstStyle/>
          <a:p>
            <a:r>
              <a:rPr lang="en-US" sz="3200" dirty="0">
                <a:solidFill>
                  <a:srgbClr val="C00000"/>
                </a:solidFill>
                <a:latin typeface="Times New Roman" panose="02020603050405020304" pitchFamily="18" charset="0"/>
                <a:cs typeface="Times New Roman" panose="02020603050405020304" pitchFamily="18" charset="0"/>
              </a:rPr>
              <a:t>AN IPCC CHAPTER CASE STUDY</a:t>
            </a:r>
          </a:p>
          <a:p>
            <a:r>
              <a:rPr lang="en-US" sz="3200" dirty="0">
                <a:solidFill>
                  <a:srgbClr val="C00000"/>
                </a:solidFill>
                <a:latin typeface="Times New Roman" panose="02020603050405020304" pitchFamily="18" charset="0"/>
                <a:cs typeface="Times New Roman" panose="02020603050405020304" pitchFamily="18" charset="0"/>
              </a:rPr>
              <a:t>       </a:t>
            </a:r>
            <a:r>
              <a:rPr lang="en-US" sz="2000" dirty="0">
                <a:solidFill>
                  <a:schemeClr val="accent2">
                    <a:lumMod val="75000"/>
                  </a:schemeClr>
                </a:solidFill>
                <a:latin typeface="Times New Roman" panose="02020603050405020304" pitchFamily="18" charset="0"/>
                <a:cs typeface="Times New Roman" panose="02020603050405020304" pitchFamily="18" charset="0"/>
              </a:rPr>
              <a:t>BIODIVERSITY LAB, NIPGR, NEW DELHI</a:t>
            </a:r>
            <a:endParaRPr lang="en-IN" sz="3200" dirty="0">
              <a:solidFill>
                <a:schemeClr val="accent2">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0994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084AE60B-4AFF-095C-5402-432B6F1635B6}"/>
              </a:ext>
            </a:extLst>
          </p:cNvPr>
          <p:cNvGraphicFramePr>
            <a:graphicFrameLocks noGrp="1"/>
          </p:cNvGraphicFramePr>
          <p:nvPr>
            <p:ph idx="1"/>
            <p:extLst>
              <p:ext uri="{D42A27DB-BD31-4B8C-83A1-F6EECF244321}">
                <p14:modId xmlns:p14="http://schemas.microsoft.com/office/powerpoint/2010/main" val="3102862439"/>
              </p:ext>
            </p:extLst>
          </p:nvPr>
        </p:nvGraphicFramePr>
        <p:xfrm>
          <a:off x="681318" y="220943"/>
          <a:ext cx="10582835" cy="6431280"/>
        </p:xfrm>
        <a:graphic>
          <a:graphicData uri="http://schemas.openxmlformats.org/drawingml/2006/table">
            <a:tbl>
              <a:tblPr firstRow="1" bandRow="1">
                <a:tableStyleId>{3B4B98B0-60AC-42C2-AFA5-B58CD77FA1E5}</a:tableStyleId>
              </a:tblPr>
              <a:tblGrid>
                <a:gridCol w="2332192">
                  <a:extLst>
                    <a:ext uri="{9D8B030D-6E8A-4147-A177-3AD203B41FA5}">
                      <a16:colId xmlns:a16="http://schemas.microsoft.com/office/drawing/2014/main" val="918097728"/>
                    </a:ext>
                  </a:extLst>
                </a:gridCol>
                <a:gridCol w="8250643">
                  <a:extLst>
                    <a:ext uri="{9D8B030D-6E8A-4147-A177-3AD203B41FA5}">
                      <a16:colId xmlns:a16="http://schemas.microsoft.com/office/drawing/2014/main" val="1948333249"/>
                    </a:ext>
                  </a:extLst>
                </a:gridCol>
              </a:tblGrid>
              <a:tr h="359574">
                <a:tc>
                  <a:txBody>
                    <a:bodyPr/>
                    <a:lstStyle/>
                    <a:p>
                      <a:r>
                        <a:rPr lang="en-US" dirty="0"/>
                        <a:t>REGION</a:t>
                      </a:r>
                      <a:endParaRPr lang="en-IN" dirty="0"/>
                    </a:p>
                  </a:txBody>
                  <a:tcPr/>
                </a:tc>
                <a:tc>
                  <a:txBody>
                    <a:bodyPr/>
                    <a:lstStyle/>
                    <a:p>
                      <a:r>
                        <a:rPr lang="en-US" dirty="0"/>
                        <a:t>                              DEVELOPING   COUNTRIES</a:t>
                      </a:r>
                      <a:endParaRPr lang="en-IN" dirty="0"/>
                    </a:p>
                  </a:txBody>
                  <a:tcPr/>
                </a:tc>
                <a:extLst>
                  <a:ext uri="{0D108BD9-81ED-4DB2-BD59-A6C34878D82A}">
                    <a16:rowId xmlns:a16="http://schemas.microsoft.com/office/drawing/2014/main" val="1526528010"/>
                  </a:ext>
                </a:extLst>
              </a:tr>
              <a:tr h="1980117">
                <a:tc>
                  <a:txBody>
                    <a:bodyPr/>
                    <a:lstStyle/>
                    <a:p>
                      <a:r>
                        <a:rPr lang="en-US" sz="1600" dirty="0"/>
                        <a:t>Africa</a:t>
                      </a:r>
                      <a:endParaRPr lang="en-IN" sz="1600" dirty="0">
                        <a:latin typeface="Times New Roman" panose="02020603050405020304" pitchFamily="18" charset="0"/>
                        <a:cs typeface="Times New Roman" panose="02020603050405020304" pitchFamily="18" charset="0"/>
                      </a:endParaRPr>
                    </a:p>
                  </a:txBody>
                  <a:tcPr/>
                </a:tc>
                <a:tc>
                  <a:txBody>
                    <a:bodyPr/>
                    <a:lstStyle/>
                    <a:p>
                      <a:r>
                        <a:rPr lang="en-IN" sz="1600" dirty="0"/>
                        <a:t>Algeria, Angola, Benin, Botswana, Burkina Faso, Burundi, Cabo Verde, Cameroon, Central African Republic, Chad, Comoros, Congo, Côte d’Ivoire, the Democratic Republic of the Congo, Djibouti, Equatorial Guinea, Egypt, Eritrea, Eswatini, Ethiopia, Gabon, Gambia, Ghana, Guinea, Guinea-Bissau, Kenya, Lesotho, Liberia, Libya, Madagascar, </a:t>
                      </a:r>
                    </a:p>
                    <a:p>
                      <a:r>
                        <a:rPr lang="en-IN" sz="1600" dirty="0"/>
                        <a:t>Malawi, Mali, Mauritania, Mauritius, Morocco, Mozambique, Namibia, Niger, Nigeria, Rwanda, Saint Helena, Sao Tome and Principe, Senegal, Seychelles, Sierra Leone, Somalia, South Africa, South Sudan, Sudan, Tanzania, Togo, Tunisia, </a:t>
                      </a:r>
                    </a:p>
                    <a:p>
                      <a:r>
                        <a:rPr lang="en-IN" sz="1600" dirty="0"/>
                        <a:t>Uganda, Zambia, Zimbabwe</a:t>
                      </a:r>
                      <a:endParaRPr lang="en-IN"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78558560"/>
                  </a:ext>
                </a:extLst>
              </a:tr>
              <a:tr h="1507253">
                <a:tc>
                  <a:txBody>
                    <a:bodyPr/>
                    <a:lstStyle/>
                    <a:p>
                      <a:r>
                        <a:rPr lang="en-US" sz="1600" dirty="0"/>
                        <a:t>Asia</a:t>
                      </a:r>
                      <a:endParaRPr lang="en-IN" sz="1600" dirty="0">
                        <a:latin typeface="Times New Roman" panose="02020603050405020304" pitchFamily="18" charset="0"/>
                        <a:cs typeface="Times New Roman" panose="02020603050405020304" pitchFamily="18" charset="0"/>
                      </a:endParaRPr>
                    </a:p>
                  </a:txBody>
                  <a:tcPr/>
                </a:tc>
                <a:tc>
                  <a:txBody>
                    <a:bodyPr/>
                    <a:lstStyle/>
                    <a:p>
                      <a:r>
                        <a:rPr lang="en-IN" sz="1600" dirty="0"/>
                        <a:t>Afghanistan, Armenia, Azerbaijan, Bahrain, Bangladesh, Bhutan, Brunei Darussalam, Cambodia, China, Democratic People’s Republic of Korea, Georgia, </a:t>
                      </a:r>
                      <a:r>
                        <a:rPr lang="en-IN" sz="1600" dirty="0">
                          <a:solidFill>
                            <a:srgbClr val="CC3399"/>
                          </a:solidFill>
                        </a:rPr>
                        <a:t>India</a:t>
                      </a:r>
                      <a:r>
                        <a:rPr lang="en-IN" sz="1600" dirty="0"/>
                        <a:t>, Indonesia, Iran, Iraq, Israel, Jordan, Kazakhstan, Korea, Kuwait, Kyrgyzstan, Lao People’s Democratic Republic, Lebanon, Malaysia, Maldives, Mongolia, Myanmar, Nepal, Oman, Pakistan, Philippines, Qatar, Saudi Arabia, Singapore, Sri Lanka, Syrian Arab Republic, Tajikistan, Thailand, Timor-Leste, Turkey, Turkmenistan, United Arab Emirates, Uzbekistan, Viet Nam, West Bank and Gaza Strip, Yemen</a:t>
                      </a:r>
                      <a:endParaRPr lang="en-IN" sz="1600" dirty="0">
                        <a:latin typeface="Times New Roman" panose="02020603050405020304" pitchFamily="18" charset="0"/>
                        <a:cs typeface="Times New Roman" panose="02020603050405020304" pitchFamily="18" charset="0"/>
                      </a:endParaRPr>
                    </a:p>
                  </a:txBody>
                  <a:tcPr>
                    <a:noFill/>
                  </a:tcPr>
                </a:tc>
                <a:extLst>
                  <a:ext uri="{0D108BD9-81ED-4DB2-BD59-A6C34878D82A}">
                    <a16:rowId xmlns:a16="http://schemas.microsoft.com/office/drawing/2014/main" val="573978611"/>
                  </a:ext>
                </a:extLst>
              </a:tr>
              <a:tr h="561526">
                <a:tc>
                  <a:txBody>
                    <a:bodyPr/>
                    <a:lstStyle/>
                    <a:p>
                      <a:r>
                        <a:rPr lang="en-US" sz="1600" dirty="0"/>
                        <a:t>Europe</a:t>
                      </a:r>
                      <a:endParaRPr lang="en-IN" sz="1600" dirty="0">
                        <a:latin typeface="Times New Roman" panose="02020603050405020304" pitchFamily="18" charset="0"/>
                        <a:cs typeface="Times New Roman" panose="02020603050405020304" pitchFamily="18" charset="0"/>
                      </a:endParaRPr>
                    </a:p>
                  </a:txBody>
                  <a:tcPr/>
                </a:tc>
                <a:tc>
                  <a:txBody>
                    <a:bodyPr/>
                    <a:lstStyle/>
                    <a:p>
                      <a:r>
                        <a:rPr lang="en-IN" sz="1600" dirty="0"/>
                        <a:t>Albania, Andorra, Belarus, Bosnia and Herzegovina, Kosovo, Moldova, Montenegro, North Macedonia, San Marino, Serbia, Ukraine</a:t>
                      </a:r>
                      <a:endParaRPr lang="en-IN"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32338593"/>
                  </a:ext>
                </a:extLst>
              </a:tr>
              <a:tr h="1270821">
                <a:tc>
                  <a:txBody>
                    <a:bodyPr/>
                    <a:lstStyle/>
                    <a:p>
                      <a:r>
                        <a:rPr lang="en-US" sz="1600" dirty="0"/>
                        <a:t>Americas</a:t>
                      </a:r>
                      <a:endParaRPr lang="en-IN" sz="1600" dirty="0">
                        <a:latin typeface="Times New Roman" panose="02020603050405020304" pitchFamily="18" charset="0"/>
                        <a:cs typeface="Times New Roman" panose="02020603050405020304" pitchFamily="18" charset="0"/>
                      </a:endParaRPr>
                    </a:p>
                  </a:txBody>
                  <a:tcPr/>
                </a:tc>
                <a:tc>
                  <a:txBody>
                    <a:bodyPr/>
                    <a:lstStyle/>
                    <a:p>
                      <a:r>
                        <a:rPr lang="en-IN" sz="1600" dirty="0"/>
                        <a:t>Antigua and Barbuda, Argentina, Bahamas, Barbados, Belize, Bolivia, Brazil, Chile, Colombia, Costa Rica, Cuba, Dominica, Dominican Republic, Ecuador, El Salvador, Grenada, Guatemala, Guyana, Haiti, Honduras, Jamaica, Mexico, Montserrat, Nicaragua, Panama, Paraguay, Peru, Saint Kitts and Nevis, Saint Lucia, Saint Vincent and the Grenadines, Suriname, Trinidad and Tobago, Uruguay, Venezuela</a:t>
                      </a:r>
                      <a:endParaRPr lang="en-IN"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1849881"/>
                  </a:ext>
                </a:extLst>
              </a:tr>
              <a:tr h="561526">
                <a:tc>
                  <a:txBody>
                    <a:bodyPr/>
                    <a:lstStyle/>
                    <a:p>
                      <a:r>
                        <a:rPr lang="en-US" sz="1600" dirty="0"/>
                        <a:t>Oceania</a:t>
                      </a:r>
                      <a:endParaRPr lang="en-IN" sz="1600" dirty="0">
                        <a:latin typeface="Times New Roman" panose="02020603050405020304" pitchFamily="18" charset="0"/>
                        <a:cs typeface="Times New Roman" panose="02020603050405020304" pitchFamily="18" charset="0"/>
                      </a:endParaRPr>
                    </a:p>
                  </a:txBody>
                  <a:tcPr/>
                </a:tc>
                <a:tc>
                  <a:txBody>
                    <a:bodyPr/>
                    <a:lstStyle/>
                    <a:p>
                      <a:r>
                        <a:rPr lang="en-IN" sz="1600" dirty="0"/>
                        <a:t>Cook Islands, Fiji, Kiribati, Marshall Islands, Micronesia, Nauru, Niue, Palau, Papua New Guinea, Samoa, Solomon Islands, Tokelau, Tonga, Tuvalu, Vanuatu, Wallis and Futuna</a:t>
                      </a:r>
                      <a:endParaRPr lang="en-IN"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73633373"/>
                  </a:ext>
                </a:extLst>
              </a:tr>
            </a:tbl>
          </a:graphicData>
        </a:graphic>
      </p:graphicFrame>
    </p:spTree>
    <p:extLst>
      <p:ext uri="{BB962C8B-B14F-4D97-AF65-F5344CB8AC3E}">
        <p14:creationId xmlns:p14="http://schemas.microsoft.com/office/powerpoint/2010/main" val="1910786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42C9D-456D-3BC9-139B-E5557A773FFD}"/>
              </a:ext>
            </a:extLst>
          </p:cNvPr>
          <p:cNvSpPr>
            <a:spLocks noGrp="1"/>
          </p:cNvSpPr>
          <p:nvPr>
            <p:ph type="title"/>
          </p:nvPr>
        </p:nvSpPr>
        <p:spPr>
          <a:xfrm>
            <a:off x="517861" y="365125"/>
            <a:ext cx="10835939" cy="1325563"/>
          </a:xfrm>
        </p:spPr>
        <p:txBody>
          <a:bodyPr>
            <a:normAutofit/>
          </a:bodyPr>
          <a:lstStyle/>
          <a:p>
            <a:r>
              <a:rPr lang="en-US" sz="3600" b="1" dirty="0">
                <a:solidFill>
                  <a:schemeClr val="accent4">
                    <a:lumMod val="50000"/>
                  </a:schemeClr>
                </a:solidFill>
                <a:latin typeface="Times New Roman" panose="02020603050405020304" pitchFamily="18" charset="0"/>
                <a:cs typeface="Times New Roman" panose="02020603050405020304" pitchFamily="18" charset="0"/>
              </a:rPr>
              <a:t>ARCHITECTURE OF CLIMATE FINANCE FLOW</a:t>
            </a:r>
            <a:endParaRPr lang="en-IN" sz="3600" b="1" dirty="0">
              <a:solidFill>
                <a:schemeClr val="accent4">
                  <a:lumMod val="50000"/>
                </a:schemeClr>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F38AF5D1-B09D-2825-1945-0C02DCB67282}"/>
              </a:ext>
            </a:extLst>
          </p:cNvPr>
          <p:cNvSpPr txBox="1"/>
          <p:nvPr/>
        </p:nvSpPr>
        <p:spPr>
          <a:xfrm>
            <a:off x="10432975" y="6492875"/>
            <a:ext cx="4066689" cy="276999"/>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hlinkClick r:id="rId2"/>
              </a:rPr>
              <a:t>Data from OECD </a:t>
            </a:r>
            <a:endParaRPr lang="en-IN" sz="1200" dirty="0">
              <a:latin typeface="Times New Roman" panose="02020603050405020304" pitchFamily="18" charset="0"/>
              <a:cs typeface="Times New Roman" panose="02020603050405020304" pitchFamily="18" charset="0"/>
            </a:endParaRPr>
          </a:p>
        </p:txBody>
      </p:sp>
      <p:cxnSp>
        <p:nvCxnSpPr>
          <p:cNvPr id="14" name="Straight Arrow Connector 13">
            <a:extLst>
              <a:ext uri="{FF2B5EF4-FFF2-40B4-BE49-F238E27FC236}">
                <a16:creationId xmlns:a16="http://schemas.microsoft.com/office/drawing/2014/main" id="{DE9365DE-4CE8-3624-99EE-A00986A6810D}"/>
              </a:ext>
            </a:extLst>
          </p:cNvPr>
          <p:cNvCxnSpPr>
            <a:cxnSpLocks/>
          </p:cNvCxnSpPr>
          <p:nvPr/>
        </p:nvCxnSpPr>
        <p:spPr>
          <a:xfrm>
            <a:off x="3396000" y="3306496"/>
            <a:ext cx="5400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B2777FAC-D595-3312-80C9-35086AF903AD}"/>
              </a:ext>
            </a:extLst>
          </p:cNvPr>
          <p:cNvSpPr txBox="1"/>
          <p:nvPr/>
        </p:nvSpPr>
        <p:spPr>
          <a:xfrm>
            <a:off x="1544615" y="3692298"/>
            <a:ext cx="4535055" cy="338554"/>
          </a:xfrm>
          <a:prstGeom prst="rect">
            <a:avLst/>
          </a:prstGeom>
          <a:noFill/>
        </p:spPr>
        <p:txBody>
          <a:bodyPr wrap="square" rtlCol="0">
            <a:spAutoFit/>
          </a:bodyPr>
          <a:lstStyle/>
          <a:p>
            <a:r>
              <a:rPr lang="en-IN" sz="1600" b="1" dirty="0">
                <a:latin typeface="Times New Roman" panose="02020603050405020304" pitchFamily="18" charset="0"/>
                <a:cs typeface="Times New Roman" panose="02020603050405020304" pitchFamily="18" charset="0"/>
              </a:rPr>
              <a:t>DEVELOPED COUNTRIES</a:t>
            </a:r>
          </a:p>
        </p:txBody>
      </p:sp>
      <p:sp>
        <p:nvSpPr>
          <p:cNvPr id="23" name="TextBox 22">
            <a:extLst>
              <a:ext uri="{FF2B5EF4-FFF2-40B4-BE49-F238E27FC236}">
                <a16:creationId xmlns:a16="http://schemas.microsoft.com/office/drawing/2014/main" id="{03DA7E07-3698-EB9A-EF96-C39AD1FE5C6D}"/>
              </a:ext>
            </a:extLst>
          </p:cNvPr>
          <p:cNvSpPr txBox="1"/>
          <p:nvPr/>
        </p:nvSpPr>
        <p:spPr>
          <a:xfrm>
            <a:off x="8809540" y="3668820"/>
            <a:ext cx="3066472" cy="338554"/>
          </a:xfrm>
          <a:prstGeom prst="rect">
            <a:avLst/>
          </a:prstGeom>
          <a:noFill/>
        </p:spPr>
        <p:txBody>
          <a:bodyPr wrap="square" rtlCol="0">
            <a:spAutoFit/>
          </a:bodyPr>
          <a:lstStyle/>
          <a:p>
            <a:r>
              <a:rPr lang="en-IN" sz="1600" b="1" dirty="0">
                <a:latin typeface="Times New Roman" panose="02020603050405020304" pitchFamily="18" charset="0"/>
                <a:cs typeface="Times New Roman" panose="02020603050405020304" pitchFamily="18" charset="0"/>
              </a:rPr>
              <a:t>DEVELOPING COUNTRIES</a:t>
            </a:r>
          </a:p>
        </p:txBody>
      </p:sp>
      <p:sp>
        <p:nvSpPr>
          <p:cNvPr id="24" name="TextBox 23">
            <a:extLst>
              <a:ext uri="{FF2B5EF4-FFF2-40B4-BE49-F238E27FC236}">
                <a16:creationId xmlns:a16="http://schemas.microsoft.com/office/drawing/2014/main" id="{7404C7AA-95CB-09EB-6060-B46C090388B8}"/>
              </a:ext>
            </a:extLst>
          </p:cNvPr>
          <p:cNvSpPr txBox="1"/>
          <p:nvPr/>
        </p:nvSpPr>
        <p:spPr>
          <a:xfrm>
            <a:off x="5562952" y="2659719"/>
            <a:ext cx="1764146" cy="369332"/>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BILATERAL</a:t>
            </a:r>
          </a:p>
        </p:txBody>
      </p:sp>
      <p:sp>
        <p:nvSpPr>
          <p:cNvPr id="25" name="TextBox 24">
            <a:extLst>
              <a:ext uri="{FF2B5EF4-FFF2-40B4-BE49-F238E27FC236}">
                <a16:creationId xmlns:a16="http://schemas.microsoft.com/office/drawing/2014/main" id="{7E6BD8AD-FEFA-EA1E-9433-A6927DB519B3}"/>
              </a:ext>
            </a:extLst>
          </p:cNvPr>
          <p:cNvSpPr txBox="1"/>
          <p:nvPr/>
        </p:nvSpPr>
        <p:spPr>
          <a:xfrm>
            <a:off x="5562952" y="3729243"/>
            <a:ext cx="2198254" cy="369332"/>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MULTILATERAL</a:t>
            </a:r>
          </a:p>
        </p:txBody>
      </p:sp>
      <mc:AlternateContent xmlns:mc="http://schemas.openxmlformats.org/markup-compatibility/2006">
        <mc:Choice xmlns:am3d="http://schemas.microsoft.com/office/drawing/2017/model3d" Requires="am3d">
          <p:graphicFrame>
            <p:nvGraphicFramePr>
              <p:cNvPr id="26" name="3D Model 25" descr="Linear Growth Histogram">
                <a:extLst>
                  <a:ext uri="{FF2B5EF4-FFF2-40B4-BE49-F238E27FC236}">
                    <a16:creationId xmlns:a16="http://schemas.microsoft.com/office/drawing/2014/main" id="{F8ACDE24-7211-5EA1-A199-975AA025F389}"/>
                  </a:ext>
                </a:extLst>
              </p:cNvPr>
              <p:cNvGraphicFramePr/>
              <p:nvPr>
                <p:extLst>
                  <p:ext uri="{D42A27DB-BD31-4B8C-83A1-F6EECF244321}">
                    <p14:modId xmlns:p14="http://schemas.microsoft.com/office/powerpoint/2010/main" val="3484694740"/>
                  </p:ext>
                </p:extLst>
              </p:nvPr>
            </p:nvGraphicFramePr>
            <p:xfrm>
              <a:off x="9308999" y="2120266"/>
              <a:ext cx="2067554" cy="1741309"/>
            </p:xfrm>
            <a:graphic>
              <a:graphicData uri="http://schemas.microsoft.com/office/drawing/2017/model3d">
                <am3d:model3d r:embed="rId3">
                  <am3d:spPr>
                    <a:xfrm>
                      <a:off x="0" y="0"/>
                      <a:ext cx="2067554" cy="1741309"/>
                    </a:xfrm>
                    <a:prstGeom prst="rect">
                      <a:avLst/>
                    </a:prstGeom>
                  </am3d:spPr>
                  <am3d:camera>
                    <am3d:pos x="0" y="0" z="54060772"/>
                    <am3d:up dx="0" dy="36000000" dz="0"/>
                    <am3d:lookAt x="0" y="0" z="0"/>
                    <am3d:perspective fov="2700000"/>
                  </am3d:camera>
                  <am3d:trans>
                    <am3d:meterPerModelUnit n="5555560" d="1000000"/>
                    <am3d:preTrans dx="0" dy="-1558914" dz="0"/>
                    <am3d:scale>
                      <am3d:sx n="1000000" d="1000000"/>
                      <am3d:sy n="1000000" d="1000000"/>
                      <am3d:sz n="1000000" d="1000000"/>
                    </am3d:scale>
                    <am3d:rot/>
                    <am3d:postTrans dx="0" dy="0" dz="0"/>
                  </am3d:trans>
                  <am3d:raster rName="Office3DRenderer" rVer="16.0.8326">
                    <am3d:blip r:embed="rId4"/>
                  </am3d:raster>
                  <am3d:objViewport viewportSz="24769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6" name="3D Model 25" descr="Linear Growth Histogram">
                <a:extLst>
                  <a:ext uri="{FF2B5EF4-FFF2-40B4-BE49-F238E27FC236}">
                    <a16:creationId xmlns:a16="http://schemas.microsoft.com/office/drawing/2014/main" id="{F8ACDE24-7211-5EA1-A199-975AA025F389}"/>
                  </a:ext>
                </a:extLst>
              </p:cNvPr>
              <p:cNvPicPr>
                <a:picLocks noGrp="1" noRot="1" noChangeAspect="1" noMove="1" noResize="1" noEditPoints="1" noAdjustHandles="1" noChangeArrowheads="1" noChangeShapeType="1" noCrop="1"/>
              </p:cNvPicPr>
              <p:nvPr/>
            </p:nvPicPr>
            <p:blipFill>
              <a:blip r:embed="rId4"/>
              <a:stretch>
                <a:fillRect/>
              </a:stretch>
            </p:blipFill>
            <p:spPr>
              <a:xfrm>
                <a:off x="9308999" y="2120266"/>
                <a:ext cx="2067554" cy="1741309"/>
              </a:xfrm>
              <a:prstGeom prst="rect">
                <a:avLst/>
              </a:prstGeom>
            </p:spPr>
          </p:pic>
        </mc:Fallback>
      </mc:AlternateContent>
      <p:pic>
        <p:nvPicPr>
          <p:cNvPr id="12" name="Graphic 11" descr="Earth globe Americas">
            <a:extLst>
              <a:ext uri="{FF2B5EF4-FFF2-40B4-BE49-F238E27FC236}">
                <a16:creationId xmlns:a16="http://schemas.microsoft.com/office/drawing/2014/main" id="{727F2254-CD8C-1864-E9F2-D7A57219CA4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43949" y="2685291"/>
            <a:ext cx="1177637" cy="1133763"/>
          </a:xfrm>
          <a:prstGeom prst="rect">
            <a:avLst/>
          </a:prstGeom>
        </p:spPr>
      </p:pic>
      <p:pic>
        <p:nvPicPr>
          <p:cNvPr id="21" name="Graphic 20" descr="Earth globe Africa and Europe">
            <a:extLst>
              <a:ext uri="{FF2B5EF4-FFF2-40B4-BE49-F238E27FC236}">
                <a16:creationId xmlns:a16="http://schemas.microsoft.com/office/drawing/2014/main" id="{A2F9663D-E570-0455-87C8-E8A203280E9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110062" y="2680856"/>
            <a:ext cx="1094509" cy="1133763"/>
          </a:xfrm>
          <a:prstGeom prst="rect">
            <a:avLst/>
          </a:prstGeom>
        </p:spPr>
      </p:pic>
      <p:pic>
        <p:nvPicPr>
          <p:cNvPr id="28" name="Graphic 27" descr="Bank">
            <a:extLst>
              <a:ext uri="{FF2B5EF4-FFF2-40B4-BE49-F238E27FC236}">
                <a16:creationId xmlns:a16="http://schemas.microsoft.com/office/drawing/2014/main" id="{05B02EAD-2B53-3EDA-E576-97A64A0C169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010679" y="2611136"/>
            <a:ext cx="598055" cy="598055"/>
          </a:xfrm>
          <a:prstGeom prst="rect">
            <a:avLst/>
          </a:prstGeom>
        </p:spPr>
      </p:pic>
      <p:pic>
        <p:nvPicPr>
          <p:cNvPr id="30" name="Graphic 29" descr="Coins">
            <a:extLst>
              <a:ext uri="{FF2B5EF4-FFF2-40B4-BE49-F238E27FC236}">
                <a16:creationId xmlns:a16="http://schemas.microsoft.com/office/drawing/2014/main" id="{22A0D2A4-1FBC-952D-C868-8BC2A61AF8AD}"/>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2089826" y="3188324"/>
            <a:ext cx="481351" cy="481351"/>
          </a:xfrm>
          <a:prstGeom prst="rect">
            <a:avLst/>
          </a:prstGeom>
        </p:spPr>
      </p:pic>
      <p:sp>
        <p:nvSpPr>
          <p:cNvPr id="31" name="TextBox 30">
            <a:extLst>
              <a:ext uri="{FF2B5EF4-FFF2-40B4-BE49-F238E27FC236}">
                <a16:creationId xmlns:a16="http://schemas.microsoft.com/office/drawing/2014/main" id="{F96C3BF5-8D33-030D-7803-B5BA86A87A3B}"/>
              </a:ext>
            </a:extLst>
          </p:cNvPr>
          <p:cNvSpPr txBox="1"/>
          <p:nvPr/>
        </p:nvSpPr>
        <p:spPr>
          <a:xfrm>
            <a:off x="474856" y="2908648"/>
            <a:ext cx="1589072" cy="646331"/>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Public and private finance</a:t>
            </a:r>
          </a:p>
        </p:txBody>
      </p:sp>
    </p:spTree>
    <p:extLst>
      <p:ext uri="{BB962C8B-B14F-4D97-AF65-F5344CB8AC3E}">
        <p14:creationId xmlns:p14="http://schemas.microsoft.com/office/powerpoint/2010/main" val="663269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alpha val="44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26A72-3490-391A-3BB7-972598D3638E}"/>
              </a:ext>
            </a:extLst>
          </p:cNvPr>
          <p:cNvSpPr>
            <a:spLocks noGrp="1"/>
          </p:cNvSpPr>
          <p:nvPr>
            <p:ph type="title"/>
          </p:nvPr>
        </p:nvSpPr>
        <p:spPr>
          <a:xfrm>
            <a:off x="475130" y="257549"/>
            <a:ext cx="11008658" cy="1562287"/>
          </a:xfrm>
        </p:spPr>
        <p:txBody>
          <a:bodyPr>
            <a:normAutofit/>
          </a:bodyPr>
          <a:lstStyle/>
          <a:p>
            <a:r>
              <a:rPr lang="en-IN" sz="3600" b="1" dirty="0">
                <a:solidFill>
                  <a:schemeClr val="accent2">
                    <a:lumMod val="50000"/>
                  </a:schemeClr>
                </a:solidFill>
                <a:latin typeface="Times New Roman" panose="02020603050405020304" pitchFamily="18" charset="0"/>
                <a:cs typeface="Times New Roman" panose="02020603050405020304" pitchFamily="18" charset="0"/>
              </a:rPr>
              <a:t>CLIMATE FINANCE PROVIDED AND MOBILISED IN 2013- 2020</a:t>
            </a:r>
          </a:p>
        </p:txBody>
      </p:sp>
      <p:pic>
        <p:nvPicPr>
          <p:cNvPr id="9" name="Picture 8">
            <a:extLst>
              <a:ext uri="{FF2B5EF4-FFF2-40B4-BE49-F238E27FC236}">
                <a16:creationId xmlns:a16="http://schemas.microsoft.com/office/drawing/2014/main" id="{E6978ABB-B3D1-5656-5C9A-0EC6D03F416C}"/>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Lst>
          </a:blip>
          <a:stretch>
            <a:fillRect/>
          </a:stretch>
        </p:blipFill>
        <p:spPr>
          <a:xfrm>
            <a:off x="2681287" y="1730468"/>
            <a:ext cx="6829425" cy="3952875"/>
          </a:xfrm>
          <a:prstGeom prst="rect">
            <a:avLst/>
          </a:prstGeom>
        </p:spPr>
      </p:pic>
      <p:sp>
        <p:nvSpPr>
          <p:cNvPr id="10" name="TextBox 9">
            <a:extLst>
              <a:ext uri="{FF2B5EF4-FFF2-40B4-BE49-F238E27FC236}">
                <a16:creationId xmlns:a16="http://schemas.microsoft.com/office/drawing/2014/main" id="{958CC52C-584B-8DAC-D0E1-340B31EFF5CA}"/>
              </a:ext>
            </a:extLst>
          </p:cNvPr>
          <p:cNvSpPr txBox="1"/>
          <p:nvPr/>
        </p:nvSpPr>
        <p:spPr>
          <a:xfrm>
            <a:off x="851646" y="5961529"/>
            <a:ext cx="11672047"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Data gap in the year 2015, due to change in measurement methods, making it difficult to compare 2013-14 data with 2016-2020 data.</a:t>
            </a:r>
          </a:p>
        </p:txBody>
      </p:sp>
    </p:spTree>
    <p:extLst>
      <p:ext uri="{BB962C8B-B14F-4D97-AF65-F5344CB8AC3E}">
        <p14:creationId xmlns:p14="http://schemas.microsoft.com/office/powerpoint/2010/main" val="1603057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802B5A6-9E1B-2DE9-0AAF-972DE4A17FAC}"/>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colorTemperature colorTemp="5900"/>
                    </a14:imgEffect>
                  </a14:imgLayer>
                </a14:imgProps>
              </a:ext>
            </a:extLst>
          </a:blip>
          <a:stretch>
            <a:fillRect/>
          </a:stretch>
        </p:blipFill>
        <p:spPr>
          <a:xfrm>
            <a:off x="130549" y="65834"/>
            <a:ext cx="5543550" cy="3419475"/>
          </a:xfrm>
        </p:spPr>
      </p:pic>
      <p:pic>
        <p:nvPicPr>
          <p:cNvPr id="7" name="Picture 6">
            <a:extLst>
              <a:ext uri="{FF2B5EF4-FFF2-40B4-BE49-F238E27FC236}">
                <a16:creationId xmlns:a16="http://schemas.microsoft.com/office/drawing/2014/main" id="{62EDC2D8-934F-2BFC-702A-3CBE82BD2857}"/>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5900"/>
                    </a14:imgEffect>
                  </a14:imgLayer>
                </a14:imgProps>
              </a:ext>
            </a:extLst>
          </a:blip>
          <a:stretch>
            <a:fillRect/>
          </a:stretch>
        </p:blipFill>
        <p:spPr>
          <a:xfrm>
            <a:off x="5980019" y="4643718"/>
            <a:ext cx="6211981" cy="1990165"/>
          </a:xfrm>
          <a:prstGeom prst="rect">
            <a:avLst/>
          </a:prstGeom>
        </p:spPr>
      </p:pic>
      <p:sp>
        <p:nvSpPr>
          <p:cNvPr id="10" name="TextBox 9">
            <a:extLst>
              <a:ext uri="{FF2B5EF4-FFF2-40B4-BE49-F238E27FC236}">
                <a16:creationId xmlns:a16="http://schemas.microsoft.com/office/drawing/2014/main" id="{BABDAB85-95C7-07DA-0BAD-224FD1827DFD}"/>
              </a:ext>
            </a:extLst>
          </p:cNvPr>
          <p:cNvSpPr txBox="1"/>
          <p:nvPr/>
        </p:nvSpPr>
        <p:spPr>
          <a:xfrm>
            <a:off x="6285939" y="1031813"/>
            <a:ext cx="5543550" cy="1323439"/>
          </a:xfrm>
          <a:prstGeom prst="rect">
            <a:avLst/>
          </a:prstGeom>
          <a:noFill/>
        </p:spPr>
        <p:txBody>
          <a:bodyPr wrap="square" rtlCol="0">
            <a:spAutoFit/>
          </a:bodyPr>
          <a:lstStyle/>
          <a:p>
            <a:r>
              <a:rPr lang="en-IN" sz="2000" b="1" dirty="0">
                <a:solidFill>
                  <a:schemeClr val="accent1">
                    <a:lumMod val="50000"/>
                  </a:schemeClr>
                </a:solidFill>
                <a:latin typeface="Times New Roman" panose="02020603050405020304" pitchFamily="18" charset="0"/>
                <a:cs typeface="Times New Roman" panose="02020603050405020304" pitchFamily="18" charset="0"/>
              </a:rPr>
              <a:t>THEMATIC SPLIT OF CLIMATE FINANCE PROVIDED AND MOBILIZED (USD BILLION) 2016-2020</a:t>
            </a:r>
          </a:p>
          <a:p>
            <a:endParaRPr lang="en-IN" sz="2000"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4FD1E352-2070-7CAF-869E-0819963E8F9F}"/>
              </a:ext>
            </a:extLst>
          </p:cNvPr>
          <p:cNvSpPr txBox="1"/>
          <p:nvPr/>
        </p:nvSpPr>
        <p:spPr>
          <a:xfrm>
            <a:off x="439270" y="5154706"/>
            <a:ext cx="5360894" cy="707886"/>
          </a:xfrm>
          <a:prstGeom prst="rect">
            <a:avLst/>
          </a:prstGeom>
          <a:noFill/>
        </p:spPr>
        <p:txBody>
          <a:bodyPr wrap="square" rtlCol="0">
            <a:spAutoFit/>
          </a:bodyPr>
          <a:lstStyle/>
          <a:p>
            <a:r>
              <a:rPr lang="en-IN" sz="2000" b="1" dirty="0">
                <a:solidFill>
                  <a:schemeClr val="accent1">
                    <a:lumMod val="50000"/>
                  </a:schemeClr>
                </a:solidFill>
                <a:latin typeface="Times New Roman" panose="02020603050405020304" pitchFamily="18" charset="0"/>
                <a:cs typeface="Times New Roman" panose="02020603050405020304" pitchFamily="18" charset="0"/>
              </a:rPr>
              <a:t>SECTORAL SPLIT OF CLIMATE FINANCE PROVIDED AND MOBILIZED(%) 2016-2020</a:t>
            </a:r>
          </a:p>
        </p:txBody>
      </p:sp>
    </p:spTree>
    <p:extLst>
      <p:ext uri="{BB962C8B-B14F-4D97-AF65-F5344CB8AC3E}">
        <p14:creationId xmlns:p14="http://schemas.microsoft.com/office/powerpoint/2010/main" val="41111001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70A56-E73D-FA8C-9C1C-39AAC803C67B}"/>
              </a:ext>
            </a:extLst>
          </p:cNvPr>
          <p:cNvSpPr>
            <a:spLocks noGrp="1"/>
          </p:cNvSpPr>
          <p:nvPr>
            <p:ph type="title"/>
          </p:nvPr>
        </p:nvSpPr>
        <p:spPr>
          <a:xfrm>
            <a:off x="161364" y="352376"/>
            <a:ext cx="11510683" cy="968190"/>
          </a:xfrm>
        </p:spPr>
        <p:txBody>
          <a:bodyPr>
            <a:noAutofit/>
          </a:bodyPr>
          <a:lstStyle/>
          <a:p>
            <a:r>
              <a:rPr lang="en-US" sz="3600" b="1" dirty="0">
                <a:latin typeface="Times New Roman" panose="02020603050405020304" pitchFamily="18" charset="0"/>
                <a:cs typeface="Times New Roman" panose="02020603050405020304" pitchFamily="18" charset="0"/>
              </a:rPr>
              <a:t>Instrument split of public climate finance in 2016-2020 (USD billion)</a:t>
            </a:r>
            <a:endParaRPr lang="en-IN" sz="3600" b="1"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ADA8A922-C5BC-42E2-F09F-5E249422F97C}"/>
              </a:ext>
            </a:extLst>
          </p:cNvPr>
          <p:cNvPicPr>
            <a:picLocks noGrp="1" noChangeAspect="1"/>
          </p:cNvPicPr>
          <p:nvPr>
            <p:ph idx="1"/>
          </p:nvPr>
        </p:nvPicPr>
        <p:blipFill>
          <a:blip r:embed="rId2"/>
          <a:stretch>
            <a:fillRect/>
          </a:stretch>
        </p:blipFill>
        <p:spPr>
          <a:xfrm>
            <a:off x="2805953" y="1252024"/>
            <a:ext cx="6042212" cy="4285410"/>
          </a:xfrm>
        </p:spPr>
      </p:pic>
      <p:sp>
        <p:nvSpPr>
          <p:cNvPr id="6" name="TextBox 5">
            <a:extLst>
              <a:ext uri="{FF2B5EF4-FFF2-40B4-BE49-F238E27FC236}">
                <a16:creationId xmlns:a16="http://schemas.microsoft.com/office/drawing/2014/main" id="{EBF062BC-57A1-59CC-3F12-A61DD9DB50B9}"/>
              </a:ext>
            </a:extLst>
          </p:cNvPr>
          <p:cNvSpPr txBox="1"/>
          <p:nvPr/>
        </p:nvSpPr>
        <p:spPr>
          <a:xfrm>
            <a:off x="1497106" y="5716866"/>
            <a:ext cx="11250706"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Public finance providers mobilize private finance through different types of mechanisms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01325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7C420C81-341B-DC32-772E-EDB10B53D3E2}"/>
              </a:ext>
            </a:extLst>
          </p:cNvPr>
          <p:cNvGraphicFramePr>
            <a:graphicFrameLocks/>
          </p:cNvGraphicFramePr>
          <p:nvPr>
            <p:extLst>
              <p:ext uri="{D42A27DB-BD31-4B8C-83A1-F6EECF244321}">
                <p14:modId xmlns:p14="http://schemas.microsoft.com/office/powerpoint/2010/main" val="1661564904"/>
              </p:ext>
            </p:extLst>
          </p:nvPr>
        </p:nvGraphicFramePr>
        <p:xfrm>
          <a:off x="1120588" y="2079811"/>
          <a:ext cx="9646023" cy="4204447"/>
        </p:xfrm>
        <a:graphic>
          <a:graphicData uri="http://schemas.openxmlformats.org/drawingml/2006/chart">
            <c:chart xmlns:c="http://schemas.openxmlformats.org/drawingml/2006/chart" xmlns:r="http://schemas.openxmlformats.org/officeDocument/2006/relationships" r:id="rId2"/>
          </a:graphicData>
        </a:graphic>
      </p:graphicFrame>
      <p:sp>
        <p:nvSpPr>
          <p:cNvPr id="5" name="Title 1">
            <a:extLst>
              <a:ext uri="{FF2B5EF4-FFF2-40B4-BE49-F238E27FC236}">
                <a16:creationId xmlns:a16="http://schemas.microsoft.com/office/drawing/2014/main" id="{3854E814-2517-FCDA-5EEB-A108E61BF3CE}"/>
              </a:ext>
            </a:extLst>
          </p:cNvPr>
          <p:cNvSpPr>
            <a:spLocks noGrp="1"/>
          </p:cNvSpPr>
          <p:nvPr>
            <p:ph type="title"/>
          </p:nvPr>
        </p:nvSpPr>
        <p:spPr>
          <a:xfrm>
            <a:off x="838200" y="365125"/>
            <a:ext cx="10515600" cy="1325563"/>
          </a:xfrm>
        </p:spPr>
        <p:txBody>
          <a:bodyPr>
            <a:normAutofit fontScale="90000"/>
          </a:bodyPr>
          <a:lstStyle/>
          <a:p>
            <a:r>
              <a:rPr lang="en-IN" sz="3600" b="1" dirty="0">
                <a:latin typeface="Times New Roman" panose="02020603050405020304" pitchFamily="18" charset="0"/>
                <a:cs typeface="Times New Roman" panose="02020603050405020304" pitchFamily="18" charset="0"/>
              </a:rPr>
              <a:t>    CLIMATE RELATED DEVELOPMENT FINANCE  </a:t>
            </a:r>
            <a:br>
              <a:rPr lang="en-IN" sz="3600" b="1" dirty="0">
                <a:latin typeface="Times New Roman" panose="02020603050405020304" pitchFamily="18" charset="0"/>
                <a:cs typeface="Times New Roman" panose="02020603050405020304" pitchFamily="18" charset="0"/>
              </a:rPr>
            </a:br>
            <a:r>
              <a:rPr lang="en-IN" sz="3600" b="1" dirty="0">
                <a:latin typeface="Times New Roman" panose="02020603050405020304" pitchFamily="18" charset="0"/>
                <a:cs typeface="Times New Roman" panose="02020603050405020304" pitchFamily="18" charset="0"/>
              </a:rPr>
              <a:t>                                INDIA 2012-2020</a:t>
            </a:r>
          </a:p>
        </p:txBody>
      </p:sp>
      <p:sp>
        <p:nvSpPr>
          <p:cNvPr id="2" name="TextBox 1">
            <a:extLst>
              <a:ext uri="{FF2B5EF4-FFF2-40B4-BE49-F238E27FC236}">
                <a16:creationId xmlns:a16="http://schemas.microsoft.com/office/drawing/2014/main" id="{5E2F98CD-6D3F-4710-A41A-73CE55F2E186}"/>
              </a:ext>
            </a:extLst>
          </p:cNvPr>
          <p:cNvSpPr txBox="1"/>
          <p:nvPr/>
        </p:nvSpPr>
        <p:spPr>
          <a:xfrm>
            <a:off x="8704729" y="6113929"/>
            <a:ext cx="3361765"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Data from </a:t>
            </a:r>
            <a:r>
              <a:rPr lang="en-US" dirty="0">
                <a:latin typeface="Times New Roman" panose="02020603050405020304" pitchFamily="18" charset="0"/>
                <a:cs typeface="Times New Roman" panose="02020603050405020304" pitchFamily="18" charset="0"/>
                <a:hlinkClick r:id="rId3"/>
              </a:rPr>
              <a:t>OECD library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030031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88DF-5234-F8A2-657E-B01D667B738F}"/>
              </a:ext>
            </a:extLst>
          </p:cNvPr>
          <p:cNvSpPr>
            <a:spLocks noGrp="1"/>
          </p:cNvSpPr>
          <p:nvPr>
            <p:ph type="title"/>
          </p:nvPr>
        </p:nvSpPr>
        <p:spPr>
          <a:xfrm>
            <a:off x="1165412" y="365125"/>
            <a:ext cx="10188388" cy="918397"/>
          </a:xfrm>
        </p:spPr>
        <p:txBody>
          <a:bodyPr/>
          <a:lstStyle/>
          <a:p>
            <a:r>
              <a:rPr lang="en-IN" b="1" dirty="0">
                <a:solidFill>
                  <a:schemeClr val="accent6">
                    <a:lumMod val="50000"/>
                  </a:schemeClr>
                </a:solidFill>
                <a:latin typeface="Times New Roman" panose="02020603050405020304" pitchFamily="18" charset="0"/>
                <a:cs typeface="Times New Roman" panose="02020603050405020304" pitchFamily="18" charset="0"/>
              </a:rPr>
              <a:t>SECTORAL SPLIT 2012-2020 INDIA</a:t>
            </a:r>
          </a:p>
        </p:txBody>
      </p:sp>
      <p:sp>
        <p:nvSpPr>
          <p:cNvPr id="4" name="TextBox 3">
            <a:extLst>
              <a:ext uri="{FF2B5EF4-FFF2-40B4-BE49-F238E27FC236}">
                <a16:creationId xmlns:a16="http://schemas.microsoft.com/office/drawing/2014/main" id="{B8E36080-F832-6AFE-B146-5F22CFE46AD9}"/>
              </a:ext>
            </a:extLst>
          </p:cNvPr>
          <p:cNvSpPr txBox="1"/>
          <p:nvPr/>
        </p:nvSpPr>
        <p:spPr>
          <a:xfrm>
            <a:off x="5369860" y="6197947"/>
            <a:ext cx="2483223" cy="276999"/>
          </a:xfrm>
          <a:prstGeom prst="rect">
            <a:avLst/>
          </a:prstGeom>
          <a:noFill/>
        </p:spPr>
        <p:txBody>
          <a:bodyPr wrap="square" rtlCol="0">
            <a:spAutoFit/>
          </a:bodyPr>
          <a:lstStyle/>
          <a:p>
            <a:r>
              <a:rPr lang="en-IN" sz="1200" dirty="0">
                <a:latin typeface="Times New Roman" panose="02020603050405020304" pitchFamily="18" charset="0"/>
                <a:cs typeface="Times New Roman" panose="02020603050405020304" pitchFamily="18" charset="0"/>
              </a:rPr>
              <a:t>FINANCE IN USD THOUSAND</a:t>
            </a:r>
          </a:p>
        </p:txBody>
      </p:sp>
      <p:graphicFrame>
        <p:nvGraphicFramePr>
          <p:cNvPr id="5" name="Chart 4">
            <a:extLst>
              <a:ext uri="{FF2B5EF4-FFF2-40B4-BE49-F238E27FC236}">
                <a16:creationId xmlns:a16="http://schemas.microsoft.com/office/drawing/2014/main" id="{027F9A76-2F83-FE64-DFC8-AE6FDB7BFD37}"/>
              </a:ext>
            </a:extLst>
          </p:cNvPr>
          <p:cNvGraphicFramePr>
            <a:graphicFrameLocks/>
          </p:cNvGraphicFramePr>
          <p:nvPr>
            <p:extLst>
              <p:ext uri="{D42A27DB-BD31-4B8C-83A1-F6EECF244321}">
                <p14:modId xmlns:p14="http://schemas.microsoft.com/office/powerpoint/2010/main" val="3866675455"/>
              </p:ext>
            </p:extLst>
          </p:nvPr>
        </p:nvGraphicFramePr>
        <p:xfrm>
          <a:off x="2201476" y="1873625"/>
          <a:ext cx="7354900" cy="4125685"/>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FB7DDB69-73CF-DB3F-0876-DD401A3AA0A4}"/>
              </a:ext>
            </a:extLst>
          </p:cNvPr>
          <p:cNvSpPr txBox="1"/>
          <p:nvPr/>
        </p:nvSpPr>
        <p:spPr>
          <a:xfrm>
            <a:off x="9272708" y="6336446"/>
            <a:ext cx="2483223"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Data from </a:t>
            </a:r>
            <a:r>
              <a:rPr lang="en-US" dirty="0">
                <a:latin typeface="Times New Roman" panose="02020603050405020304" pitchFamily="18" charset="0"/>
                <a:cs typeface="Times New Roman" panose="02020603050405020304" pitchFamily="18" charset="0"/>
                <a:hlinkClick r:id="rId3"/>
              </a:rPr>
              <a:t>OECD library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1930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3DAAF-5408-2FCD-B725-F74849CAC7FA}"/>
              </a:ext>
            </a:extLst>
          </p:cNvPr>
          <p:cNvSpPr>
            <a:spLocks noGrp="1"/>
          </p:cNvSpPr>
          <p:nvPr>
            <p:ph type="title"/>
          </p:nvPr>
        </p:nvSpPr>
        <p:spPr>
          <a:xfrm>
            <a:off x="295835" y="368160"/>
            <a:ext cx="11896165" cy="1325563"/>
          </a:xfrm>
        </p:spPr>
        <p:txBody>
          <a:bodyPr>
            <a:normAutofit/>
          </a:bodyPr>
          <a:lstStyle/>
          <a:p>
            <a:r>
              <a:rPr lang="en-US" sz="3600" b="1" dirty="0">
                <a:latin typeface="Times New Roman" panose="02020603050405020304" pitchFamily="18" charset="0"/>
                <a:cs typeface="Times New Roman" panose="02020603050405020304" pitchFamily="18" charset="0"/>
              </a:rPr>
              <a:t>FINANCIAL INSTRUMENT SPLIT:INDIA  2012-2020</a:t>
            </a:r>
            <a:endParaRPr lang="en-IN" sz="3600" b="1" dirty="0">
              <a:latin typeface="Times New Roman" panose="02020603050405020304" pitchFamily="18" charset="0"/>
              <a:cs typeface="Times New Roman" panose="02020603050405020304" pitchFamily="18" charset="0"/>
            </a:endParaRPr>
          </a:p>
        </p:txBody>
      </p:sp>
      <p:graphicFrame>
        <p:nvGraphicFramePr>
          <p:cNvPr id="3" name="Chart 2">
            <a:extLst>
              <a:ext uri="{FF2B5EF4-FFF2-40B4-BE49-F238E27FC236}">
                <a16:creationId xmlns:a16="http://schemas.microsoft.com/office/drawing/2014/main" id="{07314A4F-0591-7E53-8874-71CF8846CB6E}"/>
              </a:ext>
            </a:extLst>
          </p:cNvPr>
          <p:cNvGraphicFramePr>
            <a:graphicFrameLocks/>
          </p:cNvGraphicFramePr>
          <p:nvPr>
            <p:extLst>
              <p:ext uri="{D42A27DB-BD31-4B8C-83A1-F6EECF244321}">
                <p14:modId xmlns:p14="http://schemas.microsoft.com/office/powerpoint/2010/main" val="825713708"/>
              </p:ext>
            </p:extLst>
          </p:nvPr>
        </p:nvGraphicFramePr>
        <p:xfrm>
          <a:off x="1649506" y="1461248"/>
          <a:ext cx="8238565" cy="4221095"/>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8B1AA955-CBE1-1BAD-89E6-FD91B03D4948}"/>
              </a:ext>
            </a:extLst>
          </p:cNvPr>
          <p:cNvSpPr txBox="1"/>
          <p:nvPr/>
        </p:nvSpPr>
        <p:spPr>
          <a:xfrm>
            <a:off x="9646025" y="6305174"/>
            <a:ext cx="2841812"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Data from </a:t>
            </a:r>
            <a:r>
              <a:rPr lang="en-US" dirty="0">
                <a:latin typeface="Times New Roman" panose="02020603050405020304" pitchFamily="18" charset="0"/>
                <a:cs typeface="Times New Roman" panose="02020603050405020304" pitchFamily="18" charset="0"/>
                <a:hlinkClick r:id="rId3"/>
              </a:rPr>
              <a:t>OECD library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78748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AD698-ABF2-0D11-404C-7CE2565C59DF}"/>
              </a:ext>
            </a:extLst>
          </p:cNvPr>
          <p:cNvSpPr>
            <a:spLocks noGrp="1"/>
          </p:cNvSpPr>
          <p:nvPr>
            <p:ph type="title"/>
          </p:nvPr>
        </p:nvSpPr>
        <p:spPr>
          <a:xfrm>
            <a:off x="519952" y="320302"/>
            <a:ext cx="11394141" cy="1325563"/>
          </a:xfrm>
        </p:spPr>
        <p:txBody>
          <a:bodyPr>
            <a:normAutofit/>
          </a:bodyPr>
          <a:lstStyle/>
          <a:p>
            <a:r>
              <a:rPr lang="en-IN" sz="3200" b="1" dirty="0">
                <a:latin typeface="Times New Roman" panose="02020603050405020304" pitchFamily="18" charset="0"/>
                <a:cs typeface="Times New Roman" panose="02020603050405020304" pitchFamily="18" charset="0"/>
              </a:rPr>
              <a:t>ADAPTATION AND MITIGATION SPLIT: INDIA 2012-2020</a:t>
            </a:r>
          </a:p>
        </p:txBody>
      </p:sp>
      <p:graphicFrame>
        <p:nvGraphicFramePr>
          <p:cNvPr id="6" name="Chart 5">
            <a:extLst>
              <a:ext uri="{FF2B5EF4-FFF2-40B4-BE49-F238E27FC236}">
                <a16:creationId xmlns:a16="http://schemas.microsoft.com/office/drawing/2014/main" id="{BE607431-AA55-D4CB-BC17-249DAF6A8A3D}"/>
              </a:ext>
            </a:extLst>
          </p:cNvPr>
          <p:cNvGraphicFramePr>
            <a:graphicFrameLocks/>
          </p:cNvGraphicFramePr>
          <p:nvPr>
            <p:extLst>
              <p:ext uri="{D42A27DB-BD31-4B8C-83A1-F6EECF244321}">
                <p14:modId xmlns:p14="http://schemas.microsoft.com/office/powerpoint/2010/main" val="807680762"/>
              </p:ext>
            </p:extLst>
          </p:nvPr>
        </p:nvGraphicFramePr>
        <p:xfrm>
          <a:off x="1289957" y="1893474"/>
          <a:ext cx="9612086" cy="4419599"/>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ABD56000-686E-03E5-1EA1-34CD5C910569}"/>
              </a:ext>
            </a:extLst>
          </p:cNvPr>
          <p:cNvSpPr txBox="1"/>
          <p:nvPr/>
        </p:nvSpPr>
        <p:spPr>
          <a:xfrm>
            <a:off x="9660431" y="6376016"/>
            <a:ext cx="2483224"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Data from </a:t>
            </a:r>
            <a:r>
              <a:rPr lang="en-US" dirty="0">
                <a:latin typeface="Times New Roman" panose="02020603050405020304" pitchFamily="18" charset="0"/>
                <a:cs typeface="Times New Roman" panose="02020603050405020304" pitchFamily="18" charset="0"/>
                <a:hlinkClick r:id="rId3"/>
              </a:rPr>
              <a:t>OECD library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4765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EAAD79-AA21-C697-9908-BCFA3F4787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980" y="1422049"/>
            <a:ext cx="11988039" cy="5079791"/>
          </a:xfrm>
          <a:prstGeom prst="rect">
            <a:avLst/>
          </a:prstGeom>
        </p:spPr>
      </p:pic>
      <p:cxnSp>
        <p:nvCxnSpPr>
          <p:cNvPr id="7" name="Connector: Elbow 6">
            <a:extLst>
              <a:ext uri="{FF2B5EF4-FFF2-40B4-BE49-F238E27FC236}">
                <a16:creationId xmlns:a16="http://schemas.microsoft.com/office/drawing/2014/main" id="{0273E304-DBEE-6182-6F19-1E8E503ED734}"/>
              </a:ext>
            </a:extLst>
          </p:cNvPr>
          <p:cNvCxnSpPr/>
          <p:nvPr/>
        </p:nvCxnSpPr>
        <p:spPr>
          <a:xfrm rot="16200000" flipH="1">
            <a:off x="11088547" y="3993266"/>
            <a:ext cx="520860" cy="4051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E7860E5-451D-147B-4205-72E60A596AE5}"/>
              </a:ext>
            </a:extLst>
          </p:cNvPr>
          <p:cNvSpPr txBox="1"/>
          <p:nvPr/>
        </p:nvSpPr>
        <p:spPr>
          <a:xfrm>
            <a:off x="10810755" y="3613666"/>
            <a:ext cx="902825" cy="369332"/>
          </a:xfrm>
          <a:prstGeom prst="rect">
            <a:avLst/>
          </a:prstGeom>
          <a:noFill/>
        </p:spPr>
        <p:txBody>
          <a:bodyPr wrap="square" rtlCol="0">
            <a:spAutoFit/>
          </a:bodyPr>
          <a:lstStyle/>
          <a:p>
            <a:r>
              <a:rPr lang="en-IN"/>
              <a:t>Japan</a:t>
            </a:r>
            <a:endParaRPr lang="en-IN" dirty="0"/>
          </a:p>
        </p:txBody>
      </p:sp>
      <p:cxnSp>
        <p:nvCxnSpPr>
          <p:cNvPr id="11" name="Connector: Elbow 10">
            <a:extLst>
              <a:ext uri="{FF2B5EF4-FFF2-40B4-BE49-F238E27FC236}">
                <a16:creationId xmlns:a16="http://schemas.microsoft.com/office/drawing/2014/main" id="{2E2A3015-7B17-8FBD-7C0C-E40831540D22}"/>
              </a:ext>
            </a:extLst>
          </p:cNvPr>
          <p:cNvCxnSpPr/>
          <p:nvPr/>
        </p:nvCxnSpPr>
        <p:spPr>
          <a:xfrm rot="5400000">
            <a:off x="4715501" y="3444650"/>
            <a:ext cx="338031"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5AAFDF95-D376-F8D0-58AC-7E235118DC5E}"/>
              </a:ext>
            </a:extLst>
          </p:cNvPr>
          <p:cNvSpPr txBox="1"/>
          <p:nvPr/>
        </p:nvSpPr>
        <p:spPr>
          <a:xfrm>
            <a:off x="4682278" y="2992591"/>
            <a:ext cx="1178365" cy="369332"/>
          </a:xfrm>
          <a:prstGeom prst="rect">
            <a:avLst/>
          </a:prstGeom>
          <a:noFill/>
        </p:spPr>
        <p:txBody>
          <a:bodyPr wrap="square" rtlCol="0">
            <a:spAutoFit/>
          </a:bodyPr>
          <a:lstStyle/>
          <a:p>
            <a:r>
              <a:rPr lang="en-IN" dirty="0"/>
              <a:t>Germany</a:t>
            </a:r>
          </a:p>
        </p:txBody>
      </p:sp>
      <p:sp>
        <p:nvSpPr>
          <p:cNvPr id="14" name="Title 13">
            <a:extLst>
              <a:ext uri="{FF2B5EF4-FFF2-40B4-BE49-F238E27FC236}">
                <a16:creationId xmlns:a16="http://schemas.microsoft.com/office/drawing/2014/main" id="{E2218203-33AE-8E22-CB86-D8F789233791}"/>
              </a:ext>
            </a:extLst>
          </p:cNvPr>
          <p:cNvSpPr>
            <a:spLocks noGrp="1"/>
          </p:cNvSpPr>
          <p:nvPr>
            <p:ph type="title"/>
          </p:nvPr>
        </p:nvSpPr>
        <p:spPr>
          <a:xfrm>
            <a:off x="215152" y="356160"/>
            <a:ext cx="11011647" cy="939829"/>
          </a:xfrm>
        </p:spPr>
        <p:txBody>
          <a:bodyPr>
            <a:noAutofit/>
          </a:bodyPr>
          <a:lstStyle/>
          <a:p>
            <a:r>
              <a:rPr lang="en-IN" sz="3200" dirty="0">
                <a:latin typeface="Times New Roman" panose="02020603050405020304" pitchFamily="18" charset="0"/>
                <a:cs typeface="Times New Roman" panose="02020603050405020304" pitchFamily="18" charset="0"/>
              </a:rPr>
              <a:t>DATA ANALYSIS &amp; VISUALIZATION USING TABLEAU</a:t>
            </a:r>
            <a:endParaRPr lang="en-IN" sz="3200" dirty="0"/>
          </a:p>
        </p:txBody>
      </p:sp>
    </p:spTree>
    <p:extLst>
      <p:ext uri="{BB962C8B-B14F-4D97-AF65-F5344CB8AC3E}">
        <p14:creationId xmlns:p14="http://schemas.microsoft.com/office/powerpoint/2010/main" val="4070639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4414801-A936-6B91-4389-AC99EFE334C1}"/>
              </a:ext>
            </a:extLst>
          </p:cNvPr>
          <p:cNvPicPr>
            <a:picLocks noChangeAspect="1"/>
          </p:cNvPicPr>
          <p:nvPr/>
        </p:nvPicPr>
        <p:blipFill rotWithShape="1">
          <a:blip r:embed="rId2"/>
          <a:srcRect t="15736" b="25652"/>
          <a:stretch/>
        </p:blipFill>
        <p:spPr>
          <a:xfrm>
            <a:off x="8299920" y="2510117"/>
            <a:ext cx="3712786" cy="2043953"/>
          </a:xfrm>
          <a:prstGeom prst="rect">
            <a:avLst/>
          </a:prstGeom>
        </p:spPr>
      </p:pic>
      <p:sp>
        <p:nvSpPr>
          <p:cNvPr id="2" name="Title 1">
            <a:extLst>
              <a:ext uri="{FF2B5EF4-FFF2-40B4-BE49-F238E27FC236}">
                <a16:creationId xmlns:a16="http://schemas.microsoft.com/office/drawing/2014/main" id="{B9214220-B632-A2CE-C9B9-167824D31F9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TEXT AND DATA MINING</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FD42E27-BEAC-DA2A-1045-0B6104EE2D6A}"/>
              </a:ext>
            </a:extLst>
          </p:cNvPr>
          <p:cNvSpPr>
            <a:spLocks noGrp="1"/>
          </p:cNvSpPr>
          <p:nvPr>
            <p:ph idx="1"/>
          </p:nvPr>
        </p:nvSpPr>
        <p:spPr>
          <a:xfrm>
            <a:off x="1053353" y="1690688"/>
            <a:ext cx="7507941" cy="4351338"/>
          </a:xfrm>
          <a:noFill/>
        </p:spPr>
        <p:txBody>
          <a:bodyPr>
            <a:normAutofit/>
          </a:bodyPr>
          <a:lstStyle/>
          <a:p>
            <a:pPr marL="0" indent="0">
              <a:buNone/>
            </a:pPr>
            <a:r>
              <a:rPr lang="en-US" sz="2000" b="1" dirty="0">
                <a:latin typeface="Times New Roman" panose="02020603050405020304" pitchFamily="18" charset="0"/>
                <a:cs typeface="Times New Roman" panose="02020603050405020304" pitchFamily="18" charset="0"/>
              </a:rPr>
              <a:t>WHY ARE WE DOING THIS?</a:t>
            </a:r>
          </a:p>
          <a:p>
            <a:pPr marL="0" indent="0">
              <a:buNone/>
            </a:pPr>
            <a:endParaRPr lang="en-US" sz="20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All the information that can literally save the world is locked away in PDF’s (IPCC reports)</a:t>
            </a:r>
          </a:p>
          <a:p>
            <a:pPr marL="285750" indent="-28575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PDF versions are neither human friendly nor machine friendly.</a:t>
            </a:r>
          </a:p>
          <a:p>
            <a:pPr marL="285750" indent="-28575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All this data is simplified into a structured knowledge that can be helpful to various sectors of young researchers, educationalists, etc. to use and apply them in their field of work.</a:t>
            </a:r>
          </a:p>
          <a:p>
            <a:pPr marL="0" indent="0">
              <a:buNone/>
            </a:pPr>
            <a:endParaRPr lang="en-IN" sz="2000" dirty="0">
              <a:ln>
                <a:solidFill>
                  <a:sysClr val="windowText" lastClr="000000"/>
                </a:solidFill>
              </a:ln>
            </a:endParaRPr>
          </a:p>
        </p:txBody>
      </p:sp>
    </p:spTree>
    <p:extLst>
      <p:ext uri="{BB962C8B-B14F-4D97-AF65-F5344CB8AC3E}">
        <p14:creationId xmlns:p14="http://schemas.microsoft.com/office/powerpoint/2010/main" val="39178844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6E67F-9333-1FC5-4AE2-79A66184D050}"/>
              </a:ext>
            </a:extLst>
          </p:cNvPr>
          <p:cNvSpPr>
            <a:spLocks noGrp="1"/>
          </p:cNvSpPr>
          <p:nvPr>
            <p:ph type="title"/>
          </p:nvPr>
        </p:nvSpPr>
        <p:spPr>
          <a:xfrm>
            <a:off x="0" y="0"/>
            <a:ext cx="10880912" cy="612027"/>
          </a:xfrm>
        </p:spPr>
        <p:txBody>
          <a:bodyPr>
            <a:normAutofit fontScale="90000"/>
          </a:bodyPr>
          <a:lstStyle/>
          <a:p>
            <a:r>
              <a:rPr lang="en-IN" sz="3200" dirty="0">
                <a:solidFill>
                  <a:schemeClr val="bg2">
                    <a:lumMod val="75000"/>
                  </a:schemeClr>
                </a:solidFill>
                <a:latin typeface="Times New Roman" panose="02020603050405020304" pitchFamily="18" charset="0"/>
                <a:cs typeface="Times New Roman" panose="02020603050405020304" pitchFamily="18" charset="0"/>
              </a:rPr>
              <a:t>DATA ANALYSIS &amp; VISUALIZATION USING TABLEAU cont..</a:t>
            </a:r>
          </a:p>
        </p:txBody>
      </p:sp>
      <p:pic>
        <p:nvPicPr>
          <p:cNvPr id="5" name="Picture 4">
            <a:extLst>
              <a:ext uri="{FF2B5EF4-FFF2-40B4-BE49-F238E27FC236}">
                <a16:creationId xmlns:a16="http://schemas.microsoft.com/office/drawing/2014/main" id="{BD8022DE-DBD2-63D9-D626-93C17E6F61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4753" y="914398"/>
            <a:ext cx="9464488" cy="5483973"/>
          </a:xfrm>
          <a:prstGeom prst="rect">
            <a:avLst/>
          </a:prstGeom>
        </p:spPr>
      </p:pic>
    </p:spTree>
    <p:extLst>
      <p:ext uri="{BB962C8B-B14F-4D97-AF65-F5344CB8AC3E}">
        <p14:creationId xmlns:p14="http://schemas.microsoft.com/office/powerpoint/2010/main" val="2804493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FC09A-493A-9B98-8080-098C194653F5}"/>
              </a:ext>
            </a:extLst>
          </p:cNvPr>
          <p:cNvSpPr>
            <a:spLocks noGrp="1"/>
          </p:cNvSpPr>
          <p:nvPr>
            <p:ph type="title"/>
          </p:nvPr>
        </p:nvSpPr>
        <p:spPr>
          <a:xfrm>
            <a:off x="31675" y="71400"/>
            <a:ext cx="11663680" cy="629957"/>
          </a:xfrm>
        </p:spPr>
        <p:txBody>
          <a:bodyPr>
            <a:noAutofit/>
          </a:bodyPr>
          <a:lstStyle/>
          <a:p>
            <a:r>
              <a:rPr lang="en-IN" sz="3200" dirty="0">
                <a:solidFill>
                  <a:schemeClr val="bg2">
                    <a:lumMod val="75000"/>
                  </a:schemeClr>
                </a:solidFill>
                <a:latin typeface="Times New Roman" panose="02020603050405020304" pitchFamily="18" charset="0"/>
                <a:cs typeface="Times New Roman" panose="02020603050405020304" pitchFamily="18" charset="0"/>
              </a:rPr>
              <a:t>DATA ANALYSIS &amp; VISUALIZATIONUSING TABLEAU cont..</a:t>
            </a:r>
            <a:endParaRPr lang="en-IN" sz="3200" dirty="0">
              <a:solidFill>
                <a:schemeClr val="bg2">
                  <a:lumMod val="75000"/>
                </a:schemeClr>
              </a:solidFill>
            </a:endParaRPr>
          </a:p>
        </p:txBody>
      </p:sp>
      <p:pic>
        <p:nvPicPr>
          <p:cNvPr id="5" name="Picture 4">
            <a:extLst>
              <a:ext uri="{FF2B5EF4-FFF2-40B4-BE49-F238E27FC236}">
                <a16:creationId xmlns:a16="http://schemas.microsoft.com/office/drawing/2014/main" id="{216824AD-75A4-064D-D7A3-535DB78C10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435" y="1012377"/>
            <a:ext cx="12192000" cy="5335268"/>
          </a:xfrm>
          <a:prstGeom prst="rect">
            <a:avLst/>
          </a:prstGeom>
        </p:spPr>
      </p:pic>
    </p:spTree>
    <p:extLst>
      <p:ext uri="{BB962C8B-B14F-4D97-AF65-F5344CB8AC3E}">
        <p14:creationId xmlns:p14="http://schemas.microsoft.com/office/powerpoint/2010/main" val="21866979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D9E22-0569-870A-FABA-817FCC1AE410}"/>
              </a:ext>
            </a:extLst>
          </p:cNvPr>
          <p:cNvSpPr>
            <a:spLocks noGrp="1"/>
          </p:cNvSpPr>
          <p:nvPr>
            <p:ph type="title"/>
          </p:nvPr>
        </p:nvSpPr>
        <p:spPr>
          <a:xfrm>
            <a:off x="90434" y="154110"/>
            <a:ext cx="10168095" cy="830629"/>
          </a:xfrm>
        </p:spPr>
        <p:txBody>
          <a:bodyPr>
            <a:normAutofit fontScale="90000"/>
          </a:bodyPr>
          <a:lstStyle/>
          <a:p>
            <a:r>
              <a:rPr lang="en-IN" sz="3600" dirty="0">
                <a:latin typeface="Times New Roman" panose="02020603050405020304" pitchFamily="18" charset="0"/>
                <a:cs typeface="Times New Roman" panose="02020603050405020304" pitchFamily="18" charset="0"/>
              </a:rPr>
              <a:t>DATA ANALYSIS &amp;VISUALIZATION USING PYTHON</a:t>
            </a:r>
          </a:p>
        </p:txBody>
      </p:sp>
      <p:pic>
        <p:nvPicPr>
          <p:cNvPr id="4" name="Content Placeholder 3">
            <a:extLst>
              <a:ext uri="{FF2B5EF4-FFF2-40B4-BE49-F238E27FC236}">
                <a16:creationId xmlns:a16="http://schemas.microsoft.com/office/drawing/2014/main" id="{F015D431-CF4B-F0CE-9D33-FCEBDEA6C92F}"/>
              </a:ext>
            </a:extLst>
          </p:cNvPr>
          <p:cNvPicPr>
            <a:picLocks noGrp="1" noChangeAspect="1"/>
          </p:cNvPicPr>
          <p:nvPr>
            <p:ph idx="1"/>
          </p:nvPr>
        </p:nvPicPr>
        <p:blipFill>
          <a:blip r:embed="rId2"/>
          <a:stretch>
            <a:fillRect/>
          </a:stretch>
        </p:blipFill>
        <p:spPr>
          <a:xfrm>
            <a:off x="472272" y="1591102"/>
            <a:ext cx="5391150" cy="4257675"/>
          </a:xfrm>
          <a:prstGeom prst="rect">
            <a:avLst/>
          </a:prstGeom>
        </p:spPr>
      </p:pic>
      <p:sp>
        <p:nvSpPr>
          <p:cNvPr id="5" name="TextBox 4">
            <a:extLst>
              <a:ext uri="{FF2B5EF4-FFF2-40B4-BE49-F238E27FC236}">
                <a16:creationId xmlns:a16="http://schemas.microsoft.com/office/drawing/2014/main" id="{5DDA15CB-5BF5-1D59-D6EF-4668BC29542B}"/>
              </a:ext>
            </a:extLst>
          </p:cNvPr>
          <p:cNvSpPr txBox="1"/>
          <p:nvPr/>
        </p:nvSpPr>
        <p:spPr>
          <a:xfrm>
            <a:off x="223527" y="952669"/>
            <a:ext cx="5315578"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Provider- total finance graph</a:t>
            </a:r>
          </a:p>
        </p:txBody>
      </p:sp>
      <p:pic>
        <p:nvPicPr>
          <p:cNvPr id="8" name="Picture 7">
            <a:extLst>
              <a:ext uri="{FF2B5EF4-FFF2-40B4-BE49-F238E27FC236}">
                <a16:creationId xmlns:a16="http://schemas.microsoft.com/office/drawing/2014/main" id="{EDBAE3EE-2B44-7220-6206-0F7ADFCED052}"/>
              </a:ext>
            </a:extLst>
          </p:cNvPr>
          <p:cNvPicPr>
            <a:picLocks noChangeAspect="1"/>
          </p:cNvPicPr>
          <p:nvPr/>
        </p:nvPicPr>
        <p:blipFill rotWithShape="1">
          <a:blip r:embed="rId3"/>
          <a:srcRect l="18214" t="24616" r="42143" b="5875"/>
          <a:stretch/>
        </p:blipFill>
        <p:spPr>
          <a:xfrm>
            <a:off x="6405825" y="1451091"/>
            <a:ext cx="4833257" cy="4767018"/>
          </a:xfrm>
          <a:prstGeom prst="rect">
            <a:avLst/>
          </a:prstGeom>
        </p:spPr>
      </p:pic>
      <p:sp>
        <p:nvSpPr>
          <p:cNvPr id="9" name="TextBox 8">
            <a:extLst>
              <a:ext uri="{FF2B5EF4-FFF2-40B4-BE49-F238E27FC236}">
                <a16:creationId xmlns:a16="http://schemas.microsoft.com/office/drawing/2014/main" id="{D4A84EA0-5606-9A01-AEFC-DF615592BB3C}"/>
              </a:ext>
            </a:extLst>
          </p:cNvPr>
          <p:cNvSpPr txBox="1"/>
          <p:nvPr/>
        </p:nvSpPr>
        <p:spPr>
          <a:xfrm>
            <a:off x="7276041" y="984739"/>
            <a:ext cx="3092824" cy="369332"/>
          </a:xfrm>
          <a:prstGeom prst="rect">
            <a:avLst/>
          </a:prstGeom>
          <a:noFill/>
        </p:spPr>
        <p:txBody>
          <a:bodyPr wrap="square" rtlCol="0">
            <a:spAutoFit/>
          </a:bodyPr>
          <a:lstStyle/>
          <a:p>
            <a:r>
              <a:rPr lang="en-IN" dirty="0"/>
              <a:t>Google </a:t>
            </a:r>
            <a:r>
              <a:rPr lang="en-IN" dirty="0" err="1"/>
              <a:t>colab</a:t>
            </a:r>
            <a:r>
              <a:rPr lang="en-IN" dirty="0"/>
              <a:t> – python code</a:t>
            </a:r>
          </a:p>
        </p:txBody>
      </p:sp>
    </p:spTree>
    <p:extLst>
      <p:ext uri="{BB962C8B-B14F-4D97-AF65-F5344CB8AC3E}">
        <p14:creationId xmlns:p14="http://schemas.microsoft.com/office/powerpoint/2010/main" val="31218337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49C08-BBD1-1D51-1A14-07D9682B58F5}"/>
              </a:ext>
            </a:extLst>
          </p:cNvPr>
          <p:cNvSpPr>
            <a:spLocks noGrp="1"/>
          </p:cNvSpPr>
          <p:nvPr>
            <p:ph type="title"/>
          </p:nvPr>
        </p:nvSpPr>
        <p:spPr>
          <a:xfrm>
            <a:off x="0" y="0"/>
            <a:ext cx="10437091" cy="618837"/>
          </a:xfrm>
        </p:spPr>
        <p:txBody>
          <a:bodyPr>
            <a:normAutofit fontScale="90000"/>
          </a:bodyPr>
          <a:lstStyle/>
          <a:p>
            <a:r>
              <a:rPr lang="en-IN" sz="3200" dirty="0">
                <a:solidFill>
                  <a:schemeClr val="bg2">
                    <a:lumMod val="75000"/>
                  </a:schemeClr>
                </a:solidFill>
                <a:latin typeface="Times New Roman" panose="02020603050405020304" pitchFamily="18" charset="0"/>
                <a:cs typeface="Times New Roman" panose="02020603050405020304" pitchFamily="18" charset="0"/>
              </a:rPr>
              <a:t>DATA ANALYSIS &amp; VISUALIZATION USING PYTHON cont..</a:t>
            </a:r>
          </a:p>
        </p:txBody>
      </p:sp>
      <p:pic>
        <p:nvPicPr>
          <p:cNvPr id="2050" name="Picture 2">
            <a:extLst>
              <a:ext uri="{FF2B5EF4-FFF2-40B4-BE49-F238E27FC236}">
                <a16:creationId xmlns:a16="http://schemas.microsoft.com/office/drawing/2014/main" id="{B43FA575-6DC0-B0DE-5B3E-55BF3AC0BCB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2909" y="3615444"/>
            <a:ext cx="4135407" cy="285707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624D4272-D797-DC83-F269-23FCEE81E97A}"/>
              </a:ext>
            </a:extLst>
          </p:cNvPr>
          <p:cNvPicPr>
            <a:picLocks noChangeAspect="1"/>
          </p:cNvPicPr>
          <p:nvPr/>
        </p:nvPicPr>
        <p:blipFill>
          <a:blip r:embed="rId3"/>
          <a:stretch>
            <a:fillRect/>
          </a:stretch>
        </p:blipFill>
        <p:spPr>
          <a:xfrm>
            <a:off x="3388661" y="736612"/>
            <a:ext cx="5916180" cy="3993570"/>
          </a:xfrm>
          <a:prstGeom prst="rect">
            <a:avLst/>
          </a:prstGeom>
        </p:spPr>
      </p:pic>
      <p:sp>
        <p:nvSpPr>
          <p:cNvPr id="3" name="TextBox 2">
            <a:extLst>
              <a:ext uri="{FF2B5EF4-FFF2-40B4-BE49-F238E27FC236}">
                <a16:creationId xmlns:a16="http://schemas.microsoft.com/office/drawing/2014/main" id="{035CA95A-12E3-6551-0E7A-225BD437A32C}"/>
              </a:ext>
            </a:extLst>
          </p:cNvPr>
          <p:cNvSpPr txBox="1"/>
          <p:nvPr/>
        </p:nvSpPr>
        <p:spPr>
          <a:xfrm>
            <a:off x="142909" y="736612"/>
            <a:ext cx="5773271" cy="461665"/>
          </a:xfrm>
          <a:prstGeom prst="rect">
            <a:avLst/>
          </a:prstGeom>
          <a:noFill/>
        </p:spPr>
        <p:txBody>
          <a:bodyPr wrap="square" rtlCol="0">
            <a:spAutoFit/>
          </a:bodyPr>
          <a:lstStyle/>
          <a:p>
            <a:r>
              <a:rPr lang="en-IN" sz="2400" dirty="0"/>
              <a:t>Sectoral split</a:t>
            </a:r>
            <a:endParaRPr lang="en-IN" dirty="0"/>
          </a:p>
        </p:txBody>
      </p:sp>
      <p:pic>
        <p:nvPicPr>
          <p:cNvPr id="6" name="Picture 5">
            <a:extLst>
              <a:ext uri="{FF2B5EF4-FFF2-40B4-BE49-F238E27FC236}">
                <a16:creationId xmlns:a16="http://schemas.microsoft.com/office/drawing/2014/main" id="{4C5BF1F9-4B96-BC64-0FE9-3FBF9B2FB6E5}"/>
              </a:ext>
            </a:extLst>
          </p:cNvPr>
          <p:cNvPicPr>
            <a:picLocks noChangeAspect="1"/>
          </p:cNvPicPr>
          <p:nvPr/>
        </p:nvPicPr>
        <p:blipFill rotWithShape="1">
          <a:blip r:embed="rId4"/>
          <a:srcRect l="17426" t="31765" r="59118" b="27712"/>
          <a:stretch/>
        </p:blipFill>
        <p:spPr>
          <a:xfrm>
            <a:off x="8803340" y="3254189"/>
            <a:ext cx="2859742" cy="2779058"/>
          </a:xfrm>
          <a:prstGeom prst="rect">
            <a:avLst/>
          </a:prstGeom>
        </p:spPr>
      </p:pic>
      <p:sp>
        <p:nvSpPr>
          <p:cNvPr id="8" name="TextBox 7">
            <a:extLst>
              <a:ext uri="{FF2B5EF4-FFF2-40B4-BE49-F238E27FC236}">
                <a16:creationId xmlns:a16="http://schemas.microsoft.com/office/drawing/2014/main" id="{2524FA89-E36D-4428-4B81-B804E32FA666}"/>
              </a:ext>
            </a:extLst>
          </p:cNvPr>
          <p:cNvSpPr txBox="1"/>
          <p:nvPr/>
        </p:nvSpPr>
        <p:spPr>
          <a:xfrm>
            <a:off x="8706971" y="2862048"/>
            <a:ext cx="2859742" cy="369332"/>
          </a:xfrm>
          <a:prstGeom prst="rect">
            <a:avLst/>
          </a:prstGeom>
          <a:noFill/>
        </p:spPr>
        <p:txBody>
          <a:bodyPr wrap="square">
            <a:spAutoFit/>
          </a:bodyPr>
          <a:lstStyle/>
          <a:p>
            <a:r>
              <a:rPr lang="en-IN" dirty="0"/>
              <a:t>Google </a:t>
            </a:r>
            <a:r>
              <a:rPr lang="en-IN" dirty="0" err="1"/>
              <a:t>colab</a:t>
            </a:r>
            <a:r>
              <a:rPr lang="en-IN" dirty="0"/>
              <a:t> – python code</a:t>
            </a:r>
          </a:p>
        </p:txBody>
      </p:sp>
    </p:spTree>
    <p:extLst>
      <p:ext uri="{BB962C8B-B14F-4D97-AF65-F5344CB8AC3E}">
        <p14:creationId xmlns:p14="http://schemas.microsoft.com/office/powerpoint/2010/main" val="33229187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CC109-51AC-E20B-C658-A88B66CE7932}"/>
              </a:ext>
            </a:extLst>
          </p:cNvPr>
          <p:cNvSpPr>
            <a:spLocks noGrp="1"/>
          </p:cNvSpPr>
          <p:nvPr>
            <p:ph type="title"/>
          </p:nvPr>
        </p:nvSpPr>
        <p:spPr>
          <a:xfrm>
            <a:off x="0" y="0"/>
            <a:ext cx="12628880" cy="423769"/>
          </a:xfrm>
        </p:spPr>
        <p:txBody>
          <a:bodyPr>
            <a:noAutofit/>
          </a:bodyPr>
          <a:lstStyle/>
          <a:p>
            <a:r>
              <a:rPr lang="en-IN" sz="3200" dirty="0">
                <a:solidFill>
                  <a:schemeClr val="bg2">
                    <a:lumMod val="75000"/>
                  </a:schemeClr>
                </a:solidFill>
                <a:latin typeface="Times New Roman" panose="02020603050405020304" pitchFamily="18" charset="0"/>
                <a:cs typeface="Times New Roman" panose="02020603050405020304" pitchFamily="18" charset="0"/>
              </a:rPr>
              <a:t>DATA ANALYSIS &amp; VISUALIZATION USING PYTHON cont..</a:t>
            </a:r>
          </a:p>
        </p:txBody>
      </p:sp>
      <p:pic>
        <p:nvPicPr>
          <p:cNvPr id="4" name="Content Placeholder 3">
            <a:extLst>
              <a:ext uri="{FF2B5EF4-FFF2-40B4-BE49-F238E27FC236}">
                <a16:creationId xmlns:a16="http://schemas.microsoft.com/office/drawing/2014/main" id="{034577F7-8E36-FD8F-0AB8-90CEF87596A5}"/>
              </a:ext>
            </a:extLst>
          </p:cNvPr>
          <p:cNvPicPr>
            <a:picLocks noGrp="1" noChangeAspect="1"/>
          </p:cNvPicPr>
          <p:nvPr>
            <p:ph idx="1"/>
          </p:nvPr>
        </p:nvPicPr>
        <p:blipFill>
          <a:blip r:embed="rId2"/>
          <a:stretch>
            <a:fillRect/>
          </a:stretch>
        </p:blipFill>
        <p:spPr>
          <a:xfrm>
            <a:off x="163606" y="1859010"/>
            <a:ext cx="3289314" cy="2623344"/>
          </a:xfrm>
          <a:prstGeom prst="rect">
            <a:avLst/>
          </a:prstGeom>
        </p:spPr>
      </p:pic>
      <p:pic>
        <p:nvPicPr>
          <p:cNvPr id="3" name="Picture 2">
            <a:extLst>
              <a:ext uri="{FF2B5EF4-FFF2-40B4-BE49-F238E27FC236}">
                <a16:creationId xmlns:a16="http://schemas.microsoft.com/office/drawing/2014/main" id="{67268585-FE75-7C62-A2CC-D4A488D1E1F2}"/>
              </a:ext>
            </a:extLst>
          </p:cNvPr>
          <p:cNvPicPr>
            <a:picLocks noChangeAspect="1"/>
          </p:cNvPicPr>
          <p:nvPr/>
        </p:nvPicPr>
        <p:blipFill>
          <a:blip r:embed="rId3"/>
          <a:stretch>
            <a:fillRect/>
          </a:stretch>
        </p:blipFill>
        <p:spPr>
          <a:xfrm>
            <a:off x="3833707" y="2671484"/>
            <a:ext cx="4905375" cy="3962400"/>
          </a:xfrm>
          <a:prstGeom prst="rect">
            <a:avLst/>
          </a:prstGeom>
        </p:spPr>
      </p:pic>
      <p:pic>
        <p:nvPicPr>
          <p:cNvPr id="8" name="Picture 7">
            <a:extLst>
              <a:ext uri="{FF2B5EF4-FFF2-40B4-BE49-F238E27FC236}">
                <a16:creationId xmlns:a16="http://schemas.microsoft.com/office/drawing/2014/main" id="{93D8044D-635E-DC84-FBEA-1F0C43976327}"/>
              </a:ext>
            </a:extLst>
          </p:cNvPr>
          <p:cNvPicPr>
            <a:picLocks noChangeAspect="1"/>
          </p:cNvPicPr>
          <p:nvPr/>
        </p:nvPicPr>
        <p:blipFill rotWithShape="1">
          <a:blip r:embed="rId4"/>
          <a:srcRect l="16249" t="34016" r="47721" b="23137"/>
          <a:stretch/>
        </p:blipFill>
        <p:spPr>
          <a:xfrm>
            <a:off x="7799294" y="606566"/>
            <a:ext cx="4392706" cy="2938415"/>
          </a:xfrm>
          <a:prstGeom prst="rect">
            <a:avLst/>
          </a:prstGeom>
        </p:spPr>
      </p:pic>
      <p:sp>
        <p:nvSpPr>
          <p:cNvPr id="9" name="TextBox 8">
            <a:extLst>
              <a:ext uri="{FF2B5EF4-FFF2-40B4-BE49-F238E27FC236}">
                <a16:creationId xmlns:a16="http://schemas.microsoft.com/office/drawing/2014/main" id="{71B9FC03-4F4C-B060-2288-26603B6F9E68}"/>
              </a:ext>
            </a:extLst>
          </p:cNvPr>
          <p:cNvSpPr txBox="1"/>
          <p:nvPr/>
        </p:nvSpPr>
        <p:spPr>
          <a:xfrm>
            <a:off x="8957983" y="3641978"/>
            <a:ext cx="2859742" cy="369332"/>
          </a:xfrm>
          <a:prstGeom prst="rect">
            <a:avLst/>
          </a:prstGeom>
          <a:noFill/>
        </p:spPr>
        <p:txBody>
          <a:bodyPr wrap="square">
            <a:spAutoFit/>
          </a:bodyPr>
          <a:lstStyle/>
          <a:p>
            <a:r>
              <a:rPr lang="en-IN" dirty="0"/>
              <a:t>Google </a:t>
            </a:r>
            <a:r>
              <a:rPr lang="en-IN" dirty="0" err="1"/>
              <a:t>colab</a:t>
            </a:r>
            <a:r>
              <a:rPr lang="en-IN" dirty="0"/>
              <a:t> – python code</a:t>
            </a:r>
          </a:p>
        </p:txBody>
      </p:sp>
      <p:sp>
        <p:nvSpPr>
          <p:cNvPr id="10" name="TextBox 9">
            <a:extLst>
              <a:ext uri="{FF2B5EF4-FFF2-40B4-BE49-F238E27FC236}">
                <a16:creationId xmlns:a16="http://schemas.microsoft.com/office/drawing/2014/main" id="{05D6E269-92D7-0956-C863-994C85664160}"/>
              </a:ext>
            </a:extLst>
          </p:cNvPr>
          <p:cNvSpPr txBox="1"/>
          <p:nvPr/>
        </p:nvSpPr>
        <p:spPr>
          <a:xfrm>
            <a:off x="367553" y="770965"/>
            <a:ext cx="4392706" cy="461665"/>
          </a:xfrm>
          <a:prstGeom prst="rect">
            <a:avLst/>
          </a:prstGeom>
          <a:noFill/>
        </p:spPr>
        <p:txBody>
          <a:bodyPr wrap="square" rtlCol="0">
            <a:spAutoFit/>
          </a:bodyPr>
          <a:lstStyle/>
          <a:p>
            <a:r>
              <a:rPr lang="en-IN" sz="2400" dirty="0"/>
              <a:t>Financial instrument split</a:t>
            </a:r>
          </a:p>
        </p:txBody>
      </p:sp>
    </p:spTree>
    <p:extLst>
      <p:ext uri="{BB962C8B-B14F-4D97-AF65-F5344CB8AC3E}">
        <p14:creationId xmlns:p14="http://schemas.microsoft.com/office/powerpoint/2010/main" val="75254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E6F04-6F55-ED2B-9FA6-B1D7134C4814}"/>
              </a:ext>
            </a:extLst>
          </p:cNvPr>
          <p:cNvSpPr>
            <a:spLocks noGrp="1"/>
          </p:cNvSpPr>
          <p:nvPr>
            <p:ph type="title"/>
          </p:nvPr>
        </p:nvSpPr>
        <p:spPr>
          <a:xfrm>
            <a:off x="121024" y="158938"/>
            <a:ext cx="10515600" cy="737534"/>
          </a:xfrm>
        </p:spPr>
        <p:txBody>
          <a:bodyPr/>
          <a:lstStyle/>
          <a:p>
            <a:r>
              <a:rPr lang="en-IN" dirty="0">
                <a:latin typeface="Times New Roman" panose="02020603050405020304" pitchFamily="18" charset="0"/>
                <a:cs typeface="Times New Roman" panose="02020603050405020304" pitchFamily="18" charset="0"/>
              </a:rPr>
              <a:t>SUSTAINABLE LIVING GOALS- INDIA</a:t>
            </a:r>
          </a:p>
        </p:txBody>
      </p:sp>
      <p:sp>
        <p:nvSpPr>
          <p:cNvPr id="3" name="Content Placeholder 2">
            <a:extLst>
              <a:ext uri="{FF2B5EF4-FFF2-40B4-BE49-F238E27FC236}">
                <a16:creationId xmlns:a16="http://schemas.microsoft.com/office/drawing/2014/main" id="{82A02008-E414-26CF-7ABD-E4951CA9C735}"/>
              </a:ext>
            </a:extLst>
          </p:cNvPr>
          <p:cNvSpPr>
            <a:spLocks noGrp="1"/>
          </p:cNvSpPr>
          <p:nvPr>
            <p:ph idx="1"/>
          </p:nvPr>
        </p:nvSpPr>
        <p:spPr>
          <a:xfrm>
            <a:off x="564777" y="2545976"/>
            <a:ext cx="11232776" cy="3630986"/>
          </a:xfrm>
        </p:spPr>
        <p:txBody>
          <a:bodyPr>
            <a:normAutofit/>
          </a:bodyPr>
          <a:lstStyle/>
          <a:p>
            <a:r>
              <a:rPr lang="en-IN" sz="2400" dirty="0">
                <a:latin typeface="Times New Roman" panose="02020603050405020304" pitchFamily="18" charset="0"/>
                <a:cs typeface="Times New Roman" panose="02020603050405020304" pitchFamily="18" charset="0"/>
              </a:rPr>
              <a:t>Transport , energy – low carbon investments, green transportation, clean energy.</a:t>
            </a:r>
          </a:p>
          <a:p>
            <a:r>
              <a:rPr lang="en-IN" sz="2400" dirty="0">
                <a:latin typeface="Times New Roman" panose="02020603050405020304" pitchFamily="18" charset="0"/>
                <a:cs typeface="Times New Roman" panose="02020603050405020304" pitchFamily="18" charset="0"/>
              </a:rPr>
              <a:t>Agriculture, forestry &amp;fishing – major adaptation goals ( key traits: draught and pest tolerance)</a:t>
            </a:r>
          </a:p>
          <a:p>
            <a:r>
              <a:rPr lang="en-IN" sz="2400" dirty="0">
                <a:latin typeface="Times New Roman" panose="02020603050405020304" pitchFamily="18" charset="0"/>
                <a:cs typeface="Times New Roman" panose="02020603050405020304" pitchFamily="18" charset="0"/>
              </a:rPr>
              <a:t>Water supply &amp; sanitation- </a:t>
            </a:r>
            <a:r>
              <a:rPr lang="en-US" sz="2400" dirty="0">
                <a:latin typeface="Times New Roman" panose="02020603050405020304" pitchFamily="18" charset="0"/>
                <a:cs typeface="Times New Roman" panose="02020603050405020304" pitchFamily="18" charset="0"/>
              </a:rPr>
              <a:t>stable water supply and effective water sanitation for all people by the year 2030.</a:t>
            </a:r>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Banking &amp; finance – green funding</a:t>
            </a:r>
          </a:p>
        </p:txBody>
      </p:sp>
      <p:sp>
        <p:nvSpPr>
          <p:cNvPr id="4" name="TextBox 3">
            <a:extLst>
              <a:ext uri="{FF2B5EF4-FFF2-40B4-BE49-F238E27FC236}">
                <a16:creationId xmlns:a16="http://schemas.microsoft.com/office/drawing/2014/main" id="{BC447988-B41E-E322-FA6D-F8E6186821FE}"/>
              </a:ext>
            </a:extLst>
          </p:cNvPr>
          <p:cNvSpPr txBox="1"/>
          <p:nvPr/>
        </p:nvSpPr>
        <p:spPr>
          <a:xfrm>
            <a:off x="224118" y="1201271"/>
            <a:ext cx="7628965"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Sector specific (according to the analysis)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59643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083A7-9AB2-2FC7-8436-6327078DBC7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India’s move on sustainable development goals</a:t>
            </a:r>
            <a:endParaRPr lang="en-IN"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7A0E4B97-D975-B83E-A5BF-74BF6A9F40E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9439" r="6079" b="6393"/>
          <a:stretch/>
        </p:blipFill>
        <p:spPr>
          <a:xfrm>
            <a:off x="4256203" y="1308847"/>
            <a:ext cx="7265480" cy="4240306"/>
          </a:xfrm>
        </p:spPr>
      </p:pic>
      <p:sp>
        <p:nvSpPr>
          <p:cNvPr id="7" name="TextBox 6">
            <a:extLst>
              <a:ext uri="{FF2B5EF4-FFF2-40B4-BE49-F238E27FC236}">
                <a16:creationId xmlns:a16="http://schemas.microsoft.com/office/drawing/2014/main" id="{FAE00572-2A1B-8A97-F89A-438F9BA54499}"/>
              </a:ext>
            </a:extLst>
          </p:cNvPr>
          <p:cNvSpPr txBox="1"/>
          <p:nvPr/>
        </p:nvSpPr>
        <p:spPr>
          <a:xfrm>
            <a:off x="3870306" y="5942423"/>
            <a:ext cx="8686800" cy="646331"/>
          </a:xfrm>
          <a:prstGeom prst="rect">
            <a:avLst/>
          </a:prstGeom>
          <a:noFill/>
        </p:spPr>
        <p:txBody>
          <a:bodyPr wrap="square">
            <a:spAutoFit/>
          </a:bodyPr>
          <a:lstStyle/>
          <a:p>
            <a:r>
              <a:rPr lang="en-IN" dirty="0">
                <a:hlinkClick r:id="rId3"/>
              </a:rPr>
              <a:t>India records significant progress on Sustainable Development Goals - </a:t>
            </a:r>
            <a:r>
              <a:rPr lang="en-IN" dirty="0" err="1">
                <a:hlinkClick r:id="rId3"/>
              </a:rPr>
              <a:t>IndBiz</a:t>
            </a:r>
            <a:r>
              <a:rPr lang="en-IN" dirty="0">
                <a:hlinkClick r:id="rId3"/>
              </a:rPr>
              <a:t> | Economic Diplomacy Division | </a:t>
            </a:r>
            <a:r>
              <a:rPr lang="en-IN" dirty="0" err="1">
                <a:hlinkClick r:id="rId3"/>
              </a:rPr>
              <a:t>IndBiz</a:t>
            </a:r>
            <a:r>
              <a:rPr lang="en-IN" dirty="0">
                <a:hlinkClick r:id="rId3"/>
              </a:rPr>
              <a:t> | Economic Diplomacy Division</a:t>
            </a:r>
            <a:endParaRPr lang="en-IN" dirty="0"/>
          </a:p>
        </p:txBody>
      </p:sp>
      <p:pic>
        <p:nvPicPr>
          <p:cNvPr id="8" name="Picture 7">
            <a:extLst>
              <a:ext uri="{FF2B5EF4-FFF2-40B4-BE49-F238E27FC236}">
                <a16:creationId xmlns:a16="http://schemas.microsoft.com/office/drawing/2014/main" id="{587110D7-332F-7437-248B-0A3743882251}"/>
              </a:ext>
            </a:extLst>
          </p:cNvPr>
          <p:cNvPicPr>
            <a:picLocks noChangeAspect="1"/>
          </p:cNvPicPr>
          <p:nvPr/>
        </p:nvPicPr>
        <p:blipFill>
          <a:blip r:embed="rId4"/>
          <a:stretch>
            <a:fillRect/>
          </a:stretch>
        </p:blipFill>
        <p:spPr>
          <a:xfrm>
            <a:off x="351689" y="2634410"/>
            <a:ext cx="4391025" cy="619125"/>
          </a:xfrm>
          <a:prstGeom prst="rect">
            <a:avLst/>
          </a:prstGeom>
        </p:spPr>
      </p:pic>
    </p:spTree>
    <p:extLst>
      <p:ext uri="{BB962C8B-B14F-4D97-AF65-F5344CB8AC3E}">
        <p14:creationId xmlns:p14="http://schemas.microsoft.com/office/powerpoint/2010/main" val="22618559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8FAE9-B3AD-2728-5F6E-F862EC368D6B}"/>
              </a:ext>
            </a:extLst>
          </p:cNvPr>
          <p:cNvSpPr>
            <a:spLocks noGrp="1"/>
          </p:cNvSpPr>
          <p:nvPr>
            <p:ph type="title"/>
          </p:nvPr>
        </p:nvSpPr>
        <p:spPr>
          <a:xfrm>
            <a:off x="103094" y="105148"/>
            <a:ext cx="10515600" cy="1325563"/>
          </a:xfrm>
        </p:spPr>
        <p:txBody>
          <a:bodyPr/>
          <a:lstStyle/>
          <a:p>
            <a:r>
              <a:rPr lang="en-US" dirty="0">
                <a:latin typeface="Times New Roman" panose="02020603050405020304" pitchFamily="18" charset="0"/>
                <a:cs typeface="Times New Roman" panose="02020603050405020304" pitchFamily="18" charset="0"/>
              </a:rPr>
              <a:t>Finance mobilization: India</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AB659E2-109C-0DE7-91C0-9511FD32E070}"/>
              </a:ext>
            </a:extLst>
          </p:cNvPr>
          <p:cNvPicPr>
            <a:picLocks noChangeAspect="1"/>
          </p:cNvPicPr>
          <p:nvPr/>
        </p:nvPicPr>
        <p:blipFill rotWithShape="1">
          <a:blip r:embed="rId2"/>
          <a:srcRect t="16993" r="4632" b="7059"/>
          <a:stretch/>
        </p:blipFill>
        <p:spPr>
          <a:xfrm>
            <a:off x="242046" y="1151106"/>
            <a:ext cx="9610166" cy="5208494"/>
          </a:xfrm>
          <a:prstGeom prst="rect">
            <a:avLst/>
          </a:prstGeom>
        </p:spPr>
      </p:pic>
      <p:sp>
        <p:nvSpPr>
          <p:cNvPr id="7" name="TextBox 6">
            <a:extLst>
              <a:ext uri="{FF2B5EF4-FFF2-40B4-BE49-F238E27FC236}">
                <a16:creationId xmlns:a16="http://schemas.microsoft.com/office/drawing/2014/main" id="{A6493C4A-5D5E-D844-BA6B-478159F70E5D}"/>
              </a:ext>
            </a:extLst>
          </p:cNvPr>
          <p:cNvSpPr txBox="1"/>
          <p:nvPr/>
        </p:nvSpPr>
        <p:spPr>
          <a:xfrm>
            <a:off x="9771530" y="5583301"/>
            <a:ext cx="2420470" cy="1169551"/>
          </a:xfrm>
          <a:prstGeom prst="rect">
            <a:avLst/>
          </a:prstGeom>
          <a:noFill/>
        </p:spPr>
        <p:txBody>
          <a:bodyPr wrap="square">
            <a:spAutoFit/>
          </a:bodyPr>
          <a:lstStyle/>
          <a:p>
            <a:r>
              <a:rPr lang="en-IN" sz="1400" dirty="0">
                <a:hlinkClick r:id="rId3"/>
              </a:rPr>
              <a:t>National Infrastructure Pipeline: Invest in Infrastructure Projects in India | IIG (indiainvestmentgrid.gov.in)</a:t>
            </a:r>
            <a:endParaRPr lang="en-IN" sz="1400" dirty="0"/>
          </a:p>
        </p:txBody>
      </p:sp>
    </p:spTree>
    <p:extLst>
      <p:ext uri="{BB962C8B-B14F-4D97-AF65-F5344CB8AC3E}">
        <p14:creationId xmlns:p14="http://schemas.microsoft.com/office/powerpoint/2010/main" val="6177267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740AA-BE2E-70B3-2EBE-533A2C0D8C29}"/>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Towards ADAPTATION and MITIGATION</a:t>
            </a:r>
          </a:p>
        </p:txBody>
      </p:sp>
      <p:pic>
        <p:nvPicPr>
          <p:cNvPr id="5" name="Content Placeholder 4">
            <a:extLst>
              <a:ext uri="{FF2B5EF4-FFF2-40B4-BE49-F238E27FC236}">
                <a16:creationId xmlns:a16="http://schemas.microsoft.com/office/drawing/2014/main" id="{B236487D-7082-7D3D-EA20-5D6C71E3C5C9}"/>
              </a:ext>
            </a:extLst>
          </p:cNvPr>
          <p:cNvPicPr>
            <a:picLocks noGrp="1" noChangeAspect="1"/>
          </p:cNvPicPr>
          <p:nvPr>
            <p:ph idx="1"/>
          </p:nvPr>
        </p:nvPicPr>
        <p:blipFill rotWithShape="1">
          <a:blip r:embed="rId2"/>
          <a:srcRect t="11198" r="4688"/>
          <a:stretch/>
        </p:blipFill>
        <p:spPr>
          <a:xfrm>
            <a:off x="1021976" y="1972237"/>
            <a:ext cx="7915835" cy="4222656"/>
          </a:xfrm>
        </p:spPr>
      </p:pic>
      <p:sp>
        <p:nvSpPr>
          <p:cNvPr id="7" name="TextBox 6">
            <a:extLst>
              <a:ext uri="{FF2B5EF4-FFF2-40B4-BE49-F238E27FC236}">
                <a16:creationId xmlns:a16="http://schemas.microsoft.com/office/drawing/2014/main" id="{F70D916D-233B-5573-8D17-D068A5B870E1}"/>
              </a:ext>
            </a:extLst>
          </p:cNvPr>
          <p:cNvSpPr txBox="1"/>
          <p:nvPr/>
        </p:nvSpPr>
        <p:spPr>
          <a:xfrm>
            <a:off x="6096000" y="1506022"/>
            <a:ext cx="6096000" cy="369332"/>
          </a:xfrm>
          <a:prstGeom prst="rect">
            <a:avLst/>
          </a:prstGeom>
          <a:noFill/>
        </p:spPr>
        <p:txBody>
          <a:bodyPr wrap="square">
            <a:spAutoFit/>
          </a:bodyPr>
          <a:lstStyle/>
          <a:p>
            <a:r>
              <a:rPr lang="en-US" dirty="0">
                <a:hlinkClick r:id="rId3"/>
              </a:rPr>
              <a:t>CO₂ and Greenhouse Gas Emissions - Our World in Data</a:t>
            </a:r>
            <a:endParaRPr lang="en-IN" dirty="0"/>
          </a:p>
        </p:txBody>
      </p:sp>
    </p:spTree>
    <p:extLst>
      <p:ext uri="{BB962C8B-B14F-4D97-AF65-F5344CB8AC3E}">
        <p14:creationId xmlns:p14="http://schemas.microsoft.com/office/powerpoint/2010/main" val="15927550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E88D3-662E-3493-6916-8F1BD2A4DE7D}"/>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STATISTICS OF GHG EMISSIONS</a:t>
            </a:r>
            <a:endParaRPr lang="en-IN" sz="4000"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AAF67AEC-F4F6-7EFC-5D3F-1B7951C685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6635" y="1690688"/>
            <a:ext cx="8691811" cy="4351338"/>
          </a:xfrm>
        </p:spPr>
      </p:pic>
    </p:spTree>
    <p:extLst>
      <p:ext uri="{BB962C8B-B14F-4D97-AF65-F5344CB8AC3E}">
        <p14:creationId xmlns:p14="http://schemas.microsoft.com/office/powerpoint/2010/main" val="3119061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926DC-FCDF-F44A-D7BA-7F34E1F73B92}"/>
              </a:ext>
            </a:extLst>
          </p:cNvPr>
          <p:cNvSpPr txBox="1">
            <a:spLocks/>
          </p:cNvSpPr>
          <p:nvPr/>
        </p:nvSpPr>
        <p:spPr>
          <a:xfrm>
            <a:off x="661737" y="23678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b="1" dirty="0">
                <a:latin typeface="Times New Roman" panose="02020603050405020304" pitchFamily="18" charset="0"/>
                <a:cs typeface="Times New Roman" panose="02020603050405020304" pitchFamily="18" charset="0"/>
              </a:rPr>
              <a:t>IPCC REPORTS</a:t>
            </a:r>
          </a:p>
        </p:txBody>
      </p:sp>
      <p:sp>
        <p:nvSpPr>
          <p:cNvPr id="3" name="Content Placeholder 2">
            <a:extLst>
              <a:ext uri="{FF2B5EF4-FFF2-40B4-BE49-F238E27FC236}">
                <a16:creationId xmlns:a16="http://schemas.microsoft.com/office/drawing/2014/main" id="{EEE9D8B7-F7A2-4D51-6FD7-C022F2735E64}"/>
              </a:ext>
            </a:extLst>
          </p:cNvPr>
          <p:cNvSpPr txBox="1">
            <a:spLocks/>
          </p:cNvSpPr>
          <p:nvPr/>
        </p:nvSpPr>
        <p:spPr>
          <a:xfrm>
            <a:off x="838200" y="1825625"/>
            <a:ext cx="10515600" cy="4351338"/>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IN" dirty="0">
                <a:latin typeface="Times New Roman" panose="02020603050405020304" pitchFamily="18" charset="0"/>
                <a:cs typeface="Times New Roman" panose="02020603050405020304" pitchFamily="18" charset="0"/>
              </a:rPr>
              <a:t>IPCC -</a:t>
            </a:r>
            <a:r>
              <a:rPr lang="en-IN" dirty="0">
                <a:solidFill>
                  <a:schemeClr val="accent2">
                    <a:lumMod val="75000"/>
                  </a:schemeClr>
                </a:solidFill>
                <a:latin typeface="Times New Roman" panose="02020603050405020304" pitchFamily="18" charset="0"/>
                <a:cs typeface="Times New Roman" panose="02020603050405020304" pitchFamily="18" charset="0"/>
              </a:rPr>
              <a:t> </a:t>
            </a:r>
            <a:r>
              <a:rPr lang="en-US" b="1" dirty="0">
                <a:solidFill>
                  <a:schemeClr val="accent2">
                    <a:lumMod val="75000"/>
                  </a:schemeClr>
                </a:solidFill>
                <a:latin typeface="Times New Roman" panose="02020603050405020304" pitchFamily="18" charset="0"/>
                <a:cs typeface="Times New Roman" panose="02020603050405020304" pitchFamily="18" charset="0"/>
              </a:rPr>
              <a:t>The Intergovernmental Panel on Climate Change </a:t>
            </a:r>
          </a:p>
          <a:p>
            <a:pPr marL="0" indent="0" algn="just">
              <a:lnSpc>
                <a:spcPct val="150000"/>
              </a:lnSpc>
              <a:buFont typeface="Arial" panose="020B0604020202020204" pitchFamily="34" charset="0"/>
              <a:buNone/>
            </a:pPr>
            <a:r>
              <a:rPr lang="en-US" dirty="0">
                <a:latin typeface="Times New Roman" panose="02020603050405020304" pitchFamily="18" charset="0"/>
                <a:cs typeface="Times New Roman" panose="02020603050405020304" pitchFamily="18" charset="0"/>
              </a:rPr>
              <a:t>The Intergovernmental Panel on Climate Change (IPCC) is the United Nations body for assessing the science related to climate change.</a:t>
            </a:r>
          </a:p>
          <a:p>
            <a:pPr algn="just">
              <a:lnSpc>
                <a:spcPct val="150000"/>
              </a:lnSpc>
            </a:pPr>
            <a:r>
              <a:rPr lang="en-US" dirty="0">
                <a:latin typeface="Times New Roman" panose="02020603050405020304" pitchFamily="18" charset="0"/>
                <a:cs typeface="Times New Roman" panose="02020603050405020304" pitchFamily="18" charset="0"/>
              </a:rPr>
              <a:t>IPCC is established in the year 1988.</a:t>
            </a:r>
          </a:p>
          <a:p>
            <a:pPr algn="just">
              <a:lnSpc>
                <a:spcPct val="150000"/>
              </a:lnSpc>
            </a:pPr>
            <a:r>
              <a:rPr lang="en-US" dirty="0">
                <a:latin typeface="Times New Roman" panose="02020603050405020304" pitchFamily="18" charset="0"/>
                <a:cs typeface="Times New Roman" panose="02020603050405020304" pitchFamily="18" charset="0"/>
              </a:rPr>
              <a:t>First IPCC assessment report is published in the year 1990</a:t>
            </a:r>
          </a:p>
          <a:p>
            <a:endParaRPr lang="en-US" dirty="0">
              <a:latin typeface="ipccsans"/>
            </a:endParaRPr>
          </a:p>
          <a:p>
            <a:pPr marL="0" indent="0">
              <a:buFont typeface="Arial" panose="020B0604020202020204" pitchFamily="34" charset="0"/>
              <a:buNone/>
            </a:pPr>
            <a:endParaRPr lang="en-IN" dirty="0"/>
          </a:p>
        </p:txBody>
      </p:sp>
    </p:spTree>
    <p:extLst>
      <p:ext uri="{BB962C8B-B14F-4D97-AF65-F5344CB8AC3E}">
        <p14:creationId xmlns:p14="http://schemas.microsoft.com/office/powerpoint/2010/main" val="31058920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8809B-6CA4-AE35-7D5C-2B9B88561443}"/>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STATISTICS OF Co2 EMISSIONS</a:t>
            </a:r>
            <a:endParaRPr lang="en-IN" sz="4000"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B5403056-9EF5-3806-DE9C-3A296FE051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50094" y="1690688"/>
            <a:ext cx="8691811" cy="4351338"/>
          </a:xfrm>
        </p:spPr>
      </p:pic>
    </p:spTree>
    <p:extLst>
      <p:ext uri="{BB962C8B-B14F-4D97-AF65-F5344CB8AC3E}">
        <p14:creationId xmlns:p14="http://schemas.microsoft.com/office/powerpoint/2010/main" val="10671849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F87AA-F024-2C69-A3B9-7EDDD4CD324A}"/>
              </a:ext>
            </a:extLst>
          </p:cNvPr>
          <p:cNvSpPr>
            <a:spLocks noGrp="1"/>
          </p:cNvSpPr>
          <p:nvPr>
            <p:ph type="title"/>
          </p:nvPr>
        </p:nvSpPr>
        <p:spPr>
          <a:xfrm>
            <a:off x="161365" y="98613"/>
            <a:ext cx="11192435" cy="1592076"/>
          </a:xfrm>
        </p:spPr>
        <p:txBody>
          <a:bodyPr>
            <a:noAutofit/>
          </a:bodyPr>
          <a:lstStyle/>
          <a:p>
            <a:r>
              <a:rPr lang="en-US" sz="3200" dirty="0">
                <a:solidFill>
                  <a:schemeClr val="accent2">
                    <a:lumMod val="50000"/>
                  </a:schemeClr>
                </a:solidFill>
                <a:latin typeface="Times New Roman" panose="02020603050405020304" pitchFamily="18" charset="0"/>
                <a:cs typeface="Times New Roman" panose="02020603050405020304" pitchFamily="18" charset="0"/>
              </a:rPr>
              <a:t>TOOLS EXPLORED FOR TEXT MINING, ANALYSIS AND VISUALIZATION OF IPCC CHAPTER</a:t>
            </a:r>
            <a:endParaRPr lang="en-IN" sz="3200"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515DF1F9-CEB7-0E7B-776A-3D56B8899527}"/>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Chapter conversion PDF to HTML – PY4AMI</a:t>
            </a:r>
          </a:p>
          <a:p>
            <a:r>
              <a:rPr lang="en-US" sz="2400" dirty="0">
                <a:latin typeface="Times New Roman" panose="02020603050405020304" pitchFamily="18" charset="0"/>
                <a:cs typeface="Times New Roman" panose="02020603050405020304" pitchFamily="18" charset="0"/>
              </a:rPr>
              <a:t>Keyword/key phrase extraction- corticol.io and RAKE, YAKE, genism</a:t>
            </a:r>
          </a:p>
          <a:p>
            <a:r>
              <a:rPr lang="en-US" sz="2400" dirty="0">
                <a:latin typeface="Times New Roman" panose="02020603050405020304" pitchFamily="18" charset="0"/>
                <a:cs typeface="Times New Roman" panose="02020603050405020304" pitchFamily="18" charset="0"/>
              </a:rPr>
              <a:t>Dictionary creation: </a:t>
            </a:r>
          </a:p>
          <a:p>
            <a:pPr marL="0" indent="0">
              <a:buNone/>
            </a:pPr>
            <a:r>
              <a:rPr lang="en-US" sz="2400" dirty="0">
                <a:latin typeface="Times New Roman" panose="02020603050405020304" pitchFamily="18" charset="0"/>
                <a:cs typeface="Times New Roman" panose="02020603050405020304" pitchFamily="18" charset="0"/>
              </a:rPr>
              <a:t>                    - automatic abbreviated dictionary – </a:t>
            </a:r>
            <a:r>
              <a:rPr lang="en-US" sz="2400" dirty="0" err="1">
                <a:latin typeface="Times New Roman" panose="02020603050405020304" pitchFamily="18" charset="0"/>
                <a:cs typeface="Times New Roman" panose="02020603050405020304" pitchFamily="18" charset="0"/>
              </a:rPr>
              <a:t>Docanalysis</a:t>
            </a:r>
            <a:endParaRPr lang="en-US" sz="2400" dirty="0">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                    - manual dictionary</a:t>
            </a:r>
          </a:p>
          <a:p>
            <a:r>
              <a:rPr lang="en-IN" sz="2400" dirty="0">
                <a:latin typeface="Times New Roman" panose="02020603050405020304" pitchFamily="18" charset="0"/>
                <a:cs typeface="Times New Roman" panose="02020603050405020304" pitchFamily="18" charset="0"/>
              </a:rPr>
              <a:t>Text analysis and visualization- summarizer, </a:t>
            </a:r>
            <a:r>
              <a:rPr lang="en-IN" sz="2400" dirty="0" err="1">
                <a:latin typeface="Times New Roman" panose="02020603050405020304" pitchFamily="18" charset="0"/>
                <a:cs typeface="Times New Roman" panose="02020603050405020304" pitchFamily="18" charset="0"/>
              </a:rPr>
              <a:t>voyant</a:t>
            </a:r>
            <a:r>
              <a:rPr lang="en-IN" sz="2400" dirty="0">
                <a:latin typeface="Times New Roman" panose="02020603050405020304" pitchFamily="18" charset="0"/>
                <a:cs typeface="Times New Roman" panose="02020603050405020304" pitchFamily="18" charset="0"/>
              </a:rPr>
              <a:t> tools, word clouds, VOSviewer</a:t>
            </a:r>
          </a:p>
          <a:p>
            <a:r>
              <a:rPr lang="en-IN" sz="2400" dirty="0">
                <a:latin typeface="Times New Roman" panose="02020603050405020304" pitchFamily="18" charset="0"/>
                <a:cs typeface="Times New Roman" panose="02020603050405020304" pitchFamily="18" charset="0"/>
              </a:rPr>
              <a:t>Knowledge graphs: Obsidian, python</a:t>
            </a:r>
          </a:p>
        </p:txBody>
      </p:sp>
    </p:spTree>
    <p:extLst>
      <p:ext uri="{BB962C8B-B14F-4D97-AF65-F5344CB8AC3E}">
        <p14:creationId xmlns:p14="http://schemas.microsoft.com/office/powerpoint/2010/main" val="16205994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417A7AB-1559-35D8-1156-22C69A8B6557}"/>
              </a:ext>
            </a:extLst>
          </p:cNvPr>
          <p:cNvSpPr txBox="1"/>
          <p:nvPr/>
        </p:nvSpPr>
        <p:spPr>
          <a:xfrm>
            <a:off x="1004047" y="4137003"/>
            <a:ext cx="2689412" cy="369332"/>
          </a:xfrm>
          <a:prstGeom prst="rect">
            <a:avLst/>
          </a:prstGeom>
          <a:noFill/>
          <a:ln>
            <a:solidFill>
              <a:schemeClr val="tx1"/>
            </a:solidFill>
          </a:ln>
        </p:spPr>
        <p:txBody>
          <a:bodyPr wrap="square" rtlCol="0">
            <a:spAutoFit/>
          </a:bodyPr>
          <a:lstStyle/>
          <a:p>
            <a:r>
              <a:rPr lang="en-US" dirty="0"/>
              <a:t> </a:t>
            </a:r>
            <a:r>
              <a:rPr lang="en-US" dirty="0" err="1"/>
              <a:t>ipcc</a:t>
            </a:r>
            <a:r>
              <a:rPr lang="en-US" dirty="0"/>
              <a:t> chapter 15</a:t>
            </a:r>
            <a:endParaRPr lang="en-IN" dirty="0"/>
          </a:p>
        </p:txBody>
      </p:sp>
      <p:sp>
        <p:nvSpPr>
          <p:cNvPr id="8" name="Arrow: Right 7">
            <a:extLst>
              <a:ext uri="{FF2B5EF4-FFF2-40B4-BE49-F238E27FC236}">
                <a16:creationId xmlns:a16="http://schemas.microsoft.com/office/drawing/2014/main" id="{EAEB6C35-3CDB-8B1B-2CC0-9E6808DA5DDD}"/>
              </a:ext>
            </a:extLst>
          </p:cNvPr>
          <p:cNvSpPr/>
          <p:nvPr/>
        </p:nvSpPr>
        <p:spPr>
          <a:xfrm>
            <a:off x="3338635" y="2980334"/>
            <a:ext cx="1515036" cy="5782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C87F08A9-645A-587C-3A51-3DED29984B81}"/>
              </a:ext>
            </a:extLst>
          </p:cNvPr>
          <p:cNvSpPr txBox="1"/>
          <p:nvPr/>
        </p:nvSpPr>
        <p:spPr>
          <a:xfrm>
            <a:off x="3382741" y="2534734"/>
            <a:ext cx="1264023" cy="369332"/>
          </a:xfrm>
          <a:prstGeom prst="rect">
            <a:avLst/>
          </a:prstGeom>
          <a:solidFill>
            <a:schemeClr val="accent2">
              <a:lumMod val="40000"/>
              <a:lumOff val="60000"/>
            </a:schemeClr>
          </a:solidFill>
        </p:spPr>
        <p:txBody>
          <a:bodyPr wrap="square" rtlCol="0">
            <a:spAutoFit/>
          </a:bodyPr>
          <a:lstStyle/>
          <a:p>
            <a:r>
              <a:rPr lang="en-US" dirty="0"/>
              <a:t>pyami</a:t>
            </a:r>
            <a:endParaRPr lang="en-IN" dirty="0"/>
          </a:p>
        </p:txBody>
      </p:sp>
      <p:sp>
        <p:nvSpPr>
          <p:cNvPr id="4" name="TextBox 3">
            <a:extLst>
              <a:ext uri="{FF2B5EF4-FFF2-40B4-BE49-F238E27FC236}">
                <a16:creationId xmlns:a16="http://schemas.microsoft.com/office/drawing/2014/main" id="{55179205-E9C5-49FA-EF8E-3B26AA2E6306}"/>
              </a:ext>
            </a:extLst>
          </p:cNvPr>
          <p:cNvSpPr txBox="1"/>
          <p:nvPr/>
        </p:nvSpPr>
        <p:spPr>
          <a:xfrm>
            <a:off x="403412" y="546847"/>
            <a:ext cx="6831106" cy="1200329"/>
          </a:xfrm>
          <a:prstGeom prst="rect">
            <a:avLst/>
          </a:prstGeom>
          <a:noFill/>
        </p:spPr>
        <p:txBody>
          <a:bodyPr wrap="square" rtlCol="0">
            <a:spAutoFit/>
          </a:bodyPr>
          <a:lstStyle/>
          <a:p>
            <a:r>
              <a:rPr lang="en-US" sz="2400" b="1" dirty="0">
                <a:solidFill>
                  <a:schemeClr val="accent2">
                    <a:lumMod val="50000"/>
                  </a:schemeClr>
                </a:solidFill>
                <a:latin typeface="Times New Roman" panose="02020603050405020304" pitchFamily="18" charset="0"/>
                <a:cs typeface="Times New Roman" panose="02020603050405020304" pitchFamily="18" charset="0"/>
              </a:rPr>
              <a:t>STEP 1</a:t>
            </a:r>
          </a:p>
          <a:p>
            <a:r>
              <a:rPr lang="en-US" sz="2400" b="1" dirty="0">
                <a:solidFill>
                  <a:schemeClr val="accent2">
                    <a:lumMod val="50000"/>
                  </a:schemeClr>
                </a:solidFill>
                <a:latin typeface="Times New Roman" panose="02020603050405020304" pitchFamily="18" charset="0"/>
                <a:cs typeface="Times New Roman" panose="02020603050405020304" pitchFamily="18" charset="0"/>
              </a:rPr>
              <a:t>CONVERSION OF IPCC CHAPTERS (PDF’S) TO HTML FILES - </a:t>
            </a:r>
            <a:r>
              <a:rPr lang="en-US" sz="2400" b="1" dirty="0">
                <a:solidFill>
                  <a:srgbClr val="FF0000"/>
                </a:solidFill>
                <a:latin typeface="Times New Roman" panose="02020603050405020304" pitchFamily="18" charset="0"/>
                <a:cs typeface="Times New Roman" panose="02020603050405020304" pitchFamily="18" charset="0"/>
              </a:rPr>
              <a:t>PYAMI</a:t>
            </a:r>
            <a:endParaRPr lang="en-IN" sz="2400" b="1" dirty="0">
              <a:solidFill>
                <a:srgbClr val="FF0000"/>
              </a:solidFill>
              <a:latin typeface="Times New Roman" panose="02020603050405020304" pitchFamily="18" charset="0"/>
              <a:cs typeface="Times New Roman" panose="02020603050405020304" pitchFamily="18" charset="0"/>
            </a:endParaRPr>
          </a:p>
        </p:txBody>
      </p:sp>
      <p:pic>
        <p:nvPicPr>
          <p:cNvPr id="5" name="Google Shape;179;g13caad91745_0_97">
            <a:extLst>
              <a:ext uri="{FF2B5EF4-FFF2-40B4-BE49-F238E27FC236}">
                <a16:creationId xmlns:a16="http://schemas.microsoft.com/office/drawing/2014/main" id="{BF1A4D8B-F338-D0EC-0282-C9521A5D553D}"/>
              </a:ext>
            </a:extLst>
          </p:cNvPr>
          <p:cNvPicPr preferRelativeResize="0"/>
          <p:nvPr/>
        </p:nvPicPr>
        <p:blipFill rotWithShape="1">
          <a:blip r:embed="rId2">
            <a:alphaModFix/>
          </a:blip>
          <a:srcRect/>
          <a:stretch/>
        </p:blipFill>
        <p:spPr>
          <a:xfrm>
            <a:off x="771174" y="2198123"/>
            <a:ext cx="1974839" cy="1974839"/>
          </a:xfrm>
          <a:prstGeom prst="rect">
            <a:avLst/>
          </a:prstGeom>
          <a:noFill/>
          <a:ln>
            <a:noFill/>
          </a:ln>
        </p:spPr>
      </p:pic>
      <p:pic>
        <p:nvPicPr>
          <p:cNvPr id="7" name="Graphic 6" descr="Unlock">
            <a:extLst>
              <a:ext uri="{FF2B5EF4-FFF2-40B4-BE49-F238E27FC236}">
                <a16:creationId xmlns:a16="http://schemas.microsoft.com/office/drawing/2014/main" id="{4F7BE190-A4DE-BA36-9EA4-4E912336E00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71434" y="2292954"/>
            <a:ext cx="687159" cy="687159"/>
          </a:xfrm>
          <a:prstGeom prst="rect">
            <a:avLst/>
          </a:prstGeom>
        </p:spPr>
      </p:pic>
      <p:sp>
        <p:nvSpPr>
          <p:cNvPr id="9" name="Rectangle: Single Corner Snipped 8">
            <a:extLst>
              <a:ext uri="{FF2B5EF4-FFF2-40B4-BE49-F238E27FC236}">
                <a16:creationId xmlns:a16="http://schemas.microsoft.com/office/drawing/2014/main" id="{703A105B-3246-5D6E-80F4-62C245B8D27C}"/>
              </a:ext>
            </a:extLst>
          </p:cNvPr>
          <p:cNvSpPr/>
          <p:nvPr/>
        </p:nvSpPr>
        <p:spPr>
          <a:xfrm>
            <a:off x="5540190" y="2282026"/>
            <a:ext cx="1416422" cy="1974839"/>
          </a:xfrm>
          <a:prstGeom prst="snip1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accent2">
                    <a:lumMod val="50000"/>
                  </a:schemeClr>
                </a:solidFill>
              </a:rPr>
              <a:t>&lt;  &gt;</a:t>
            </a:r>
          </a:p>
          <a:p>
            <a:pPr algn="ctr"/>
            <a:r>
              <a:rPr lang="en-IN" dirty="0">
                <a:solidFill>
                  <a:schemeClr val="accent2">
                    <a:lumMod val="50000"/>
                  </a:schemeClr>
                </a:solidFill>
              </a:rPr>
              <a:t>HTML</a:t>
            </a:r>
          </a:p>
        </p:txBody>
      </p:sp>
    </p:spTree>
    <p:extLst>
      <p:ext uri="{BB962C8B-B14F-4D97-AF65-F5344CB8AC3E}">
        <p14:creationId xmlns:p14="http://schemas.microsoft.com/office/powerpoint/2010/main" val="18628919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99E8E5-AAC6-646F-E1A2-FF237B2DF645}"/>
              </a:ext>
            </a:extLst>
          </p:cNvPr>
          <p:cNvSpPr txBox="1"/>
          <p:nvPr/>
        </p:nvSpPr>
        <p:spPr>
          <a:xfrm>
            <a:off x="683558" y="2578422"/>
            <a:ext cx="1290918" cy="1261884"/>
          </a:xfrm>
          <a:prstGeom prst="rect">
            <a:avLst/>
          </a:prstGeom>
          <a:solidFill>
            <a:schemeClr val="bg2"/>
          </a:solidFill>
        </p:spPr>
        <p:txBody>
          <a:bodyPr wrap="square" rtlCol="0">
            <a:spAutoFit/>
          </a:bodyPr>
          <a:lstStyle/>
          <a:p>
            <a:r>
              <a:rPr lang="en-US" sz="4000" dirty="0"/>
              <a:t>&lt;     &gt;</a:t>
            </a:r>
          </a:p>
          <a:p>
            <a:r>
              <a:rPr lang="en-US" sz="3600" dirty="0"/>
              <a:t>HTML</a:t>
            </a:r>
            <a:endParaRPr lang="en-IN" sz="3600" dirty="0"/>
          </a:p>
        </p:txBody>
      </p:sp>
      <p:sp>
        <p:nvSpPr>
          <p:cNvPr id="3" name="TextBox 2">
            <a:extLst>
              <a:ext uri="{FF2B5EF4-FFF2-40B4-BE49-F238E27FC236}">
                <a16:creationId xmlns:a16="http://schemas.microsoft.com/office/drawing/2014/main" id="{5F7DF737-792B-38F8-0CCE-272BFC285CCF}"/>
              </a:ext>
            </a:extLst>
          </p:cNvPr>
          <p:cNvSpPr txBox="1"/>
          <p:nvPr/>
        </p:nvSpPr>
        <p:spPr>
          <a:xfrm>
            <a:off x="640976" y="1590529"/>
            <a:ext cx="2115671" cy="954107"/>
          </a:xfrm>
          <a:prstGeom prst="rect">
            <a:avLst/>
          </a:prstGeom>
          <a:noFill/>
        </p:spPr>
        <p:txBody>
          <a:bodyPr wrap="square" rtlCol="0">
            <a:spAutoFit/>
          </a:bodyPr>
          <a:lstStyle/>
          <a:p>
            <a:r>
              <a:rPr lang="en-US" sz="2800" dirty="0"/>
              <a:t>Converted HTML</a:t>
            </a:r>
            <a:endParaRPr lang="en-IN" sz="2800" dirty="0"/>
          </a:p>
        </p:txBody>
      </p:sp>
      <p:sp>
        <p:nvSpPr>
          <p:cNvPr id="4" name="Arrow: Right 3">
            <a:extLst>
              <a:ext uri="{FF2B5EF4-FFF2-40B4-BE49-F238E27FC236}">
                <a16:creationId xmlns:a16="http://schemas.microsoft.com/office/drawing/2014/main" id="{F6110188-87F8-1907-6639-0C409266AA0B}"/>
              </a:ext>
            </a:extLst>
          </p:cNvPr>
          <p:cNvSpPr/>
          <p:nvPr/>
        </p:nvSpPr>
        <p:spPr>
          <a:xfrm>
            <a:off x="2156011" y="3053337"/>
            <a:ext cx="708212" cy="1972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596BAB27-7338-85D5-17EC-2EAF43D80110}"/>
              </a:ext>
            </a:extLst>
          </p:cNvPr>
          <p:cNvSpPr txBox="1"/>
          <p:nvPr/>
        </p:nvSpPr>
        <p:spPr>
          <a:xfrm>
            <a:off x="3023347" y="2142564"/>
            <a:ext cx="1810871" cy="2215991"/>
          </a:xfrm>
          <a:prstGeom prst="rect">
            <a:avLst/>
          </a:prstGeom>
          <a:solidFill>
            <a:schemeClr val="accent4">
              <a:lumMod val="40000"/>
              <a:lumOff val="60000"/>
            </a:schemeClr>
          </a:solidFill>
        </p:spPr>
        <p:txBody>
          <a:bodyPr wrap="square" rtlCol="0">
            <a:spAutoFit/>
          </a:bodyPr>
          <a:lstStyle/>
          <a:p>
            <a:r>
              <a:rPr lang="en-US" sz="2400" dirty="0">
                <a:solidFill>
                  <a:schemeClr val="dk1"/>
                </a:solidFill>
                <a:latin typeface="Calibri"/>
                <a:ea typeface="Calibri"/>
                <a:cs typeface="Calibri"/>
                <a:sym typeface="Calibri"/>
              </a:rPr>
              <a:t>Extract keywords using different tools</a:t>
            </a:r>
            <a:endParaRPr lang="en-US" sz="2400" dirty="0"/>
          </a:p>
          <a:p>
            <a:endParaRPr lang="en-IN" dirty="0"/>
          </a:p>
        </p:txBody>
      </p:sp>
      <p:cxnSp>
        <p:nvCxnSpPr>
          <p:cNvPr id="10" name="Straight Arrow Connector 9">
            <a:extLst>
              <a:ext uri="{FF2B5EF4-FFF2-40B4-BE49-F238E27FC236}">
                <a16:creationId xmlns:a16="http://schemas.microsoft.com/office/drawing/2014/main" id="{05917D20-491D-69F0-A890-D2217752DC80}"/>
              </a:ext>
            </a:extLst>
          </p:cNvPr>
          <p:cNvCxnSpPr/>
          <p:nvPr/>
        </p:nvCxnSpPr>
        <p:spPr>
          <a:xfrm>
            <a:off x="4697506" y="3898705"/>
            <a:ext cx="0" cy="5567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2B5FDE8B-6790-7932-B11E-0BD2174D6BAB}"/>
              </a:ext>
            </a:extLst>
          </p:cNvPr>
          <p:cNvSpPr txBox="1"/>
          <p:nvPr/>
        </p:nvSpPr>
        <p:spPr>
          <a:xfrm>
            <a:off x="4148418" y="4543222"/>
            <a:ext cx="1371600" cy="1015663"/>
          </a:xfrm>
          <a:prstGeom prst="rect">
            <a:avLst/>
          </a:prstGeom>
          <a:solidFill>
            <a:schemeClr val="bg1"/>
          </a:solidFill>
        </p:spPr>
        <p:txBody>
          <a:bodyPr wrap="square" rtlCol="0">
            <a:spAutoFit/>
          </a:bodyPr>
          <a:lstStyle/>
          <a:p>
            <a:r>
              <a:rPr lang="en-US" sz="2000" dirty="0">
                <a:solidFill>
                  <a:schemeClr val="accent1">
                    <a:lumMod val="75000"/>
                  </a:schemeClr>
                </a:solidFill>
              </a:rPr>
              <a:t>1</a:t>
            </a:r>
            <a:r>
              <a:rPr lang="en-US" sz="2000" dirty="0"/>
              <a:t>.Gensim</a:t>
            </a:r>
          </a:p>
          <a:p>
            <a:r>
              <a:rPr lang="en-US" sz="2000" dirty="0">
                <a:solidFill>
                  <a:schemeClr val="accent4">
                    <a:lumMod val="60000"/>
                    <a:lumOff val="40000"/>
                  </a:schemeClr>
                </a:solidFill>
              </a:rPr>
              <a:t>2</a:t>
            </a:r>
            <a:r>
              <a:rPr lang="en-US" sz="2000" dirty="0"/>
              <a:t>.RAKE</a:t>
            </a:r>
          </a:p>
          <a:p>
            <a:r>
              <a:rPr lang="en-US" sz="2000" dirty="0">
                <a:solidFill>
                  <a:schemeClr val="accent6">
                    <a:lumMod val="75000"/>
                  </a:schemeClr>
                </a:solidFill>
              </a:rPr>
              <a:t>3</a:t>
            </a:r>
            <a:r>
              <a:rPr lang="en-US" sz="2000" dirty="0"/>
              <a:t>.YAKE</a:t>
            </a:r>
            <a:endParaRPr lang="en-IN" sz="2000" dirty="0"/>
          </a:p>
        </p:txBody>
      </p:sp>
      <p:sp>
        <p:nvSpPr>
          <p:cNvPr id="12" name="Arrow: Right 11">
            <a:extLst>
              <a:ext uri="{FF2B5EF4-FFF2-40B4-BE49-F238E27FC236}">
                <a16:creationId xmlns:a16="http://schemas.microsoft.com/office/drawing/2014/main" id="{FD805EC6-FDBF-5ACD-9FB1-189038E884B4}"/>
              </a:ext>
            </a:extLst>
          </p:cNvPr>
          <p:cNvSpPr/>
          <p:nvPr/>
        </p:nvSpPr>
        <p:spPr>
          <a:xfrm>
            <a:off x="5253319" y="3053337"/>
            <a:ext cx="1120588" cy="1972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053D9E42-95C8-75D6-6D3B-8AF98E3B6ABF}"/>
              </a:ext>
            </a:extLst>
          </p:cNvPr>
          <p:cNvSpPr txBox="1"/>
          <p:nvPr/>
        </p:nvSpPr>
        <p:spPr>
          <a:xfrm>
            <a:off x="217394" y="249737"/>
            <a:ext cx="5611906" cy="1200329"/>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STEP 2: KEYWORD EXTRACTION</a:t>
            </a:r>
          </a:p>
          <a:p>
            <a:r>
              <a:rPr lang="en-US" sz="2400" b="1" dirty="0">
                <a:latin typeface="Times New Roman" panose="02020603050405020304" pitchFamily="18" charset="0"/>
                <a:cs typeface="Times New Roman" panose="02020603050405020304" pitchFamily="18" charset="0"/>
              </a:rPr>
              <a:t>We extract keywords from the converted HTML files </a:t>
            </a:r>
            <a:endParaRPr lang="en-IN" sz="2400" b="1" dirty="0">
              <a:latin typeface="Times New Roman" panose="02020603050405020304" pitchFamily="18" charset="0"/>
              <a:cs typeface="Times New Roman" panose="02020603050405020304" pitchFamily="18" charset="0"/>
            </a:endParaRPr>
          </a:p>
        </p:txBody>
      </p:sp>
      <p:graphicFrame>
        <p:nvGraphicFramePr>
          <p:cNvPr id="9" name="Table 8">
            <a:extLst>
              <a:ext uri="{FF2B5EF4-FFF2-40B4-BE49-F238E27FC236}">
                <a16:creationId xmlns:a16="http://schemas.microsoft.com/office/drawing/2014/main" id="{09BA6335-DB21-0BD9-CF91-E31DC0E61960}"/>
              </a:ext>
            </a:extLst>
          </p:cNvPr>
          <p:cNvGraphicFramePr>
            <a:graphicFrameLocks noGrp="1"/>
          </p:cNvGraphicFramePr>
          <p:nvPr>
            <p:extLst>
              <p:ext uri="{D42A27DB-BD31-4B8C-83A1-F6EECF244321}">
                <p14:modId xmlns:p14="http://schemas.microsoft.com/office/powerpoint/2010/main" val="3348841876"/>
              </p:ext>
            </p:extLst>
          </p:nvPr>
        </p:nvGraphicFramePr>
        <p:xfrm>
          <a:off x="7673788" y="1228162"/>
          <a:ext cx="3765178" cy="1440180"/>
        </p:xfrm>
        <a:graphic>
          <a:graphicData uri="http://schemas.openxmlformats.org/drawingml/2006/table">
            <a:tbl>
              <a:tblPr/>
              <a:tblGrid>
                <a:gridCol w="1827543">
                  <a:extLst>
                    <a:ext uri="{9D8B030D-6E8A-4147-A177-3AD203B41FA5}">
                      <a16:colId xmlns:a16="http://schemas.microsoft.com/office/drawing/2014/main" val="532365152"/>
                    </a:ext>
                  </a:extLst>
                </a:gridCol>
                <a:gridCol w="1937635">
                  <a:extLst>
                    <a:ext uri="{9D8B030D-6E8A-4147-A177-3AD203B41FA5}">
                      <a16:colId xmlns:a16="http://schemas.microsoft.com/office/drawing/2014/main" val="458416654"/>
                    </a:ext>
                  </a:extLst>
                </a:gridCol>
              </a:tblGrid>
              <a:tr h="299051">
                <a:tc>
                  <a:txBody>
                    <a:bodyPr/>
                    <a:lstStyle/>
                    <a:p>
                      <a:pPr algn="l" fontAlgn="b"/>
                      <a:r>
                        <a:rPr lang="en-IN" sz="2000" b="0" i="0" u="none" strike="noStrike" dirty="0">
                          <a:solidFill>
                            <a:srgbClr val="000000"/>
                          </a:solidFill>
                          <a:effectLst/>
                          <a:latin typeface="Calibri" panose="020F0502020204030204" pitchFamily="34" charset="0"/>
                        </a:rPr>
                        <a:t>keyword</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8EA9DB"/>
                    </a:solidFill>
                  </a:tcPr>
                </a:tc>
                <a:tc>
                  <a:txBody>
                    <a:bodyPr/>
                    <a:lstStyle/>
                    <a:p>
                      <a:pPr algn="l" fontAlgn="b"/>
                      <a:r>
                        <a:rPr lang="en-IN" sz="1800" b="0" i="0" u="none" strike="noStrike" dirty="0">
                          <a:solidFill>
                            <a:srgbClr val="000000"/>
                          </a:solidFill>
                          <a:effectLst/>
                          <a:latin typeface="Calibri" panose="020F0502020204030204" pitchFamily="34" charset="0"/>
                        </a:rPr>
                        <a:t>score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8EA9DB"/>
                    </a:solidFill>
                  </a:tcPr>
                </a:tc>
                <a:extLst>
                  <a:ext uri="{0D108BD9-81ED-4DB2-BD59-A6C34878D82A}">
                    <a16:rowId xmlns:a16="http://schemas.microsoft.com/office/drawing/2014/main" val="2516591239"/>
                  </a:ext>
                </a:extLst>
              </a:tr>
              <a:tr h="262802">
                <a:tc>
                  <a:txBody>
                    <a:bodyPr/>
                    <a:lstStyle/>
                    <a:p>
                      <a:pPr algn="l" fontAlgn="b"/>
                      <a:r>
                        <a:rPr lang="en-IN" sz="1800" b="0" i="0" u="none" strike="noStrike">
                          <a:solidFill>
                            <a:srgbClr val="000000"/>
                          </a:solidFill>
                          <a:effectLst/>
                          <a:latin typeface="Calibri" panose="020F0502020204030204" pitchFamily="34" charset="0"/>
                        </a:rPr>
                        <a:t>financ</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IN" sz="1800" b="0" i="0" u="none" strike="noStrike" dirty="0">
                          <a:solidFill>
                            <a:srgbClr val="000000"/>
                          </a:solidFill>
                          <a:effectLst/>
                          <a:latin typeface="Calibri" panose="020F0502020204030204" pitchFamily="34" charset="0"/>
                        </a:rPr>
                        <a:t>0.25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23820672"/>
                  </a:ext>
                </a:extLst>
              </a:tr>
              <a:tr h="262802">
                <a:tc>
                  <a:txBody>
                    <a:bodyPr/>
                    <a:lstStyle/>
                    <a:p>
                      <a:pPr algn="l" fontAlgn="b"/>
                      <a:r>
                        <a:rPr lang="en-IN" sz="1800" b="0" i="0" u="none" strike="noStrike">
                          <a:solidFill>
                            <a:srgbClr val="000000"/>
                          </a:solidFill>
                          <a:effectLst/>
                          <a:latin typeface="Calibri" panose="020F0502020204030204" pitchFamily="34" charset="0"/>
                        </a:rPr>
                        <a:t>doi</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IN" sz="1800" b="0" i="0" u="none" strike="noStrike" dirty="0">
                          <a:solidFill>
                            <a:srgbClr val="000000"/>
                          </a:solidFill>
                          <a:effectLst/>
                          <a:latin typeface="Calibri" panose="020F0502020204030204" pitchFamily="34" charset="0"/>
                        </a:rPr>
                        <a:t>0.25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51158045"/>
                  </a:ext>
                </a:extLst>
              </a:tr>
              <a:tr h="262802">
                <a:tc>
                  <a:txBody>
                    <a:bodyPr/>
                    <a:lstStyle/>
                    <a:p>
                      <a:pPr algn="l" fontAlgn="b"/>
                      <a:r>
                        <a:rPr lang="en-IN" sz="1800" b="0" i="0" u="none" strike="noStrike">
                          <a:solidFill>
                            <a:srgbClr val="000000"/>
                          </a:solidFill>
                          <a:effectLst/>
                          <a:latin typeface="Calibri" panose="020F0502020204030204" pitchFamily="34" charset="0"/>
                        </a:rPr>
                        <a:t>climatic</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IN" sz="1800" b="0" i="0" u="none" strike="noStrike" dirty="0">
                          <a:solidFill>
                            <a:srgbClr val="000000"/>
                          </a:solidFill>
                          <a:effectLst/>
                          <a:latin typeface="Calibri" panose="020F0502020204030204" pitchFamily="34" charset="0"/>
                        </a:rPr>
                        <a:t>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17016690"/>
                  </a:ext>
                </a:extLst>
              </a:tr>
              <a:tr h="262802">
                <a:tc>
                  <a:txBody>
                    <a:bodyPr/>
                    <a:lstStyle/>
                    <a:p>
                      <a:pPr algn="l" fontAlgn="b"/>
                      <a:r>
                        <a:rPr lang="en-IN" sz="1800" b="0" i="0" u="none" strike="noStrike">
                          <a:solidFill>
                            <a:srgbClr val="000000"/>
                          </a:solidFill>
                          <a:effectLst/>
                          <a:latin typeface="Calibri" panose="020F0502020204030204" pitchFamily="34" charset="0"/>
                        </a:rPr>
                        <a:t>pdf</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IN" sz="1800" b="0" i="0" u="none" strike="noStrike" dirty="0">
                          <a:solidFill>
                            <a:srgbClr val="000000"/>
                          </a:solidFill>
                          <a:effectLst/>
                          <a:latin typeface="Calibri" panose="020F0502020204030204" pitchFamily="34" charset="0"/>
                        </a:rPr>
                        <a:t>0.19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41856259"/>
                  </a:ext>
                </a:extLst>
              </a:tr>
            </a:tbl>
          </a:graphicData>
        </a:graphic>
      </p:graphicFrame>
      <p:graphicFrame>
        <p:nvGraphicFramePr>
          <p:cNvPr id="13" name="Table 12">
            <a:extLst>
              <a:ext uri="{FF2B5EF4-FFF2-40B4-BE49-F238E27FC236}">
                <a16:creationId xmlns:a16="http://schemas.microsoft.com/office/drawing/2014/main" id="{5426705E-90AC-8B1F-BFDE-806330E1FD79}"/>
              </a:ext>
            </a:extLst>
          </p:cNvPr>
          <p:cNvGraphicFramePr>
            <a:graphicFrameLocks noGrp="1"/>
          </p:cNvGraphicFramePr>
          <p:nvPr>
            <p:extLst>
              <p:ext uri="{D42A27DB-BD31-4B8C-83A1-F6EECF244321}">
                <p14:modId xmlns:p14="http://schemas.microsoft.com/office/powerpoint/2010/main" val="304774202"/>
              </p:ext>
            </p:extLst>
          </p:nvPr>
        </p:nvGraphicFramePr>
        <p:xfrm>
          <a:off x="7673787" y="2881806"/>
          <a:ext cx="3639672" cy="1409700"/>
        </p:xfrm>
        <a:graphic>
          <a:graphicData uri="http://schemas.openxmlformats.org/drawingml/2006/table">
            <a:tbl>
              <a:tblPr/>
              <a:tblGrid>
                <a:gridCol w="1613649">
                  <a:extLst>
                    <a:ext uri="{9D8B030D-6E8A-4147-A177-3AD203B41FA5}">
                      <a16:colId xmlns:a16="http://schemas.microsoft.com/office/drawing/2014/main" val="2857563082"/>
                    </a:ext>
                  </a:extLst>
                </a:gridCol>
                <a:gridCol w="2026023">
                  <a:extLst>
                    <a:ext uri="{9D8B030D-6E8A-4147-A177-3AD203B41FA5}">
                      <a16:colId xmlns:a16="http://schemas.microsoft.com/office/drawing/2014/main" val="1205528244"/>
                    </a:ext>
                  </a:extLst>
                </a:gridCol>
              </a:tblGrid>
              <a:tr h="279555">
                <a:tc>
                  <a:txBody>
                    <a:bodyPr/>
                    <a:lstStyle/>
                    <a:p>
                      <a:pPr algn="l" fontAlgn="b"/>
                      <a:r>
                        <a:rPr lang="en-IN" sz="1800" b="0" i="0" u="none" strike="noStrike" dirty="0">
                          <a:solidFill>
                            <a:srgbClr val="000000"/>
                          </a:solidFill>
                          <a:effectLst/>
                          <a:latin typeface="Calibri" panose="020F0502020204030204" pitchFamily="34" charset="0"/>
                        </a:rPr>
                        <a:t>keyword</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699"/>
                    </a:solidFill>
                  </a:tcPr>
                </a:tc>
                <a:tc>
                  <a:txBody>
                    <a:bodyPr/>
                    <a:lstStyle/>
                    <a:p>
                      <a:pPr algn="l" fontAlgn="b"/>
                      <a:r>
                        <a:rPr lang="en-IN" sz="1800" b="0" i="0" u="none" strike="noStrike">
                          <a:solidFill>
                            <a:srgbClr val="000000"/>
                          </a:solidFill>
                          <a:effectLst/>
                          <a:latin typeface="Calibri" panose="020F0502020204030204" pitchFamily="34" charset="0"/>
                        </a:rPr>
                        <a:t>score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699"/>
                    </a:solidFill>
                  </a:tcPr>
                </a:tc>
                <a:extLst>
                  <a:ext uri="{0D108BD9-81ED-4DB2-BD59-A6C34878D82A}">
                    <a16:rowId xmlns:a16="http://schemas.microsoft.com/office/drawing/2014/main" val="2396766081"/>
                  </a:ext>
                </a:extLst>
              </a:tr>
              <a:tr h="279555">
                <a:tc>
                  <a:txBody>
                    <a:bodyPr/>
                    <a:lstStyle/>
                    <a:p>
                      <a:pPr algn="l" fontAlgn="b"/>
                      <a:r>
                        <a:rPr lang="en-IN" sz="1800" b="0" i="0" u="none" strike="noStrike" dirty="0">
                          <a:solidFill>
                            <a:srgbClr val="000000"/>
                          </a:solidFill>
                          <a:effectLst/>
                          <a:latin typeface="Calibri" panose="020F0502020204030204" pitchFamily="34" charset="0"/>
                        </a:rPr>
                        <a:t>fuel</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IN" sz="1800" b="0" i="0" u="none" strike="noStrike" dirty="0">
                          <a:solidFill>
                            <a:srgbClr val="000000"/>
                          </a:solidFill>
                          <a:effectLst/>
                          <a:latin typeface="Calibri" panose="020F0502020204030204" pitchFamily="34" charset="0"/>
                        </a:rPr>
                        <a:t>2.76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57331323"/>
                  </a:ext>
                </a:extLst>
              </a:tr>
              <a:tr h="279555">
                <a:tc>
                  <a:txBody>
                    <a:bodyPr/>
                    <a:lstStyle/>
                    <a:p>
                      <a:pPr algn="l" fontAlgn="b"/>
                      <a:r>
                        <a:rPr lang="en-IN" sz="1800" b="0" i="0" u="none" strike="noStrike" dirty="0">
                          <a:solidFill>
                            <a:srgbClr val="000000"/>
                          </a:solidFill>
                          <a:effectLst/>
                          <a:latin typeface="Calibri" panose="020F0502020204030204" pitchFamily="34" charset="0"/>
                        </a:rPr>
                        <a:t>facility</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IN" sz="1800" b="0" i="0" u="none" strike="noStrike" dirty="0">
                          <a:solidFill>
                            <a:srgbClr val="000000"/>
                          </a:solidFill>
                          <a:effectLst/>
                          <a:latin typeface="Calibri" panose="020F0502020204030204" pitchFamily="34" charset="0"/>
                        </a:rPr>
                        <a:t>2.69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44739434"/>
                  </a:ext>
                </a:extLst>
              </a:tr>
              <a:tr h="279555">
                <a:tc>
                  <a:txBody>
                    <a:bodyPr/>
                    <a:lstStyle/>
                    <a:p>
                      <a:pPr algn="l" fontAlgn="b"/>
                      <a:r>
                        <a:rPr lang="en-IN" sz="1800" b="0" i="0" u="none" strike="noStrike" dirty="0">
                          <a:solidFill>
                            <a:srgbClr val="000000"/>
                          </a:solidFill>
                          <a:effectLst/>
                          <a:latin typeface="Calibri" panose="020F0502020204030204" pitchFamily="34" charset="0"/>
                        </a:rPr>
                        <a:t>springer</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IN" sz="1800" b="0" i="0" u="none" strike="noStrike" dirty="0">
                          <a:solidFill>
                            <a:srgbClr val="000000"/>
                          </a:solidFill>
                          <a:effectLst/>
                          <a:latin typeface="Calibri" panose="020F0502020204030204" pitchFamily="34" charset="0"/>
                        </a:rPr>
                        <a:t>2.66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4488149"/>
                  </a:ext>
                </a:extLst>
              </a:tr>
              <a:tr h="279555">
                <a:tc>
                  <a:txBody>
                    <a:bodyPr/>
                    <a:lstStyle/>
                    <a:p>
                      <a:pPr algn="l" fontAlgn="b"/>
                      <a:r>
                        <a:rPr lang="en-IN" sz="1800" b="0" i="0" u="none" strike="noStrike">
                          <a:solidFill>
                            <a:srgbClr val="000000"/>
                          </a:solidFill>
                          <a:effectLst/>
                          <a:latin typeface="Calibri" panose="020F0502020204030204" pitchFamily="34" charset="0"/>
                        </a:rPr>
                        <a:t>bond</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IN" sz="1800" b="0" i="0" u="none" strike="noStrike" dirty="0">
                          <a:solidFill>
                            <a:srgbClr val="000000"/>
                          </a:solidFill>
                          <a:effectLst/>
                          <a:latin typeface="Calibri" panose="020F0502020204030204" pitchFamily="34" charset="0"/>
                        </a:rPr>
                        <a:t>2.66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3133786"/>
                  </a:ext>
                </a:extLst>
              </a:tr>
            </a:tbl>
          </a:graphicData>
        </a:graphic>
      </p:graphicFrame>
      <p:graphicFrame>
        <p:nvGraphicFramePr>
          <p:cNvPr id="14" name="Table 13">
            <a:extLst>
              <a:ext uri="{FF2B5EF4-FFF2-40B4-BE49-F238E27FC236}">
                <a16:creationId xmlns:a16="http://schemas.microsoft.com/office/drawing/2014/main" id="{FC44CA26-09CB-7545-823D-9F58A18532A1}"/>
              </a:ext>
            </a:extLst>
          </p:cNvPr>
          <p:cNvGraphicFramePr>
            <a:graphicFrameLocks noGrp="1"/>
          </p:cNvGraphicFramePr>
          <p:nvPr>
            <p:extLst>
              <p:ext uri="{D42A27DB-BD31-4B8C-83A1-F6EECF244321}">
                <p14:modId xmlns:p14="http://schemas.microsoft.com/office/powerpoint/2010/main" val="2052173856"/>
              </p:ext>
            </p:extLst>
          </p:nvPr>
        </p:nvGraphicFramePr>
        <p:xfrm>
          <a:off x="7673787" y="4665354"/>
          <a:ext cx="3639672" cy="1484435"/>
        </p:xfrm>
        <a:graphic>
          <a:graphicData uri="http://schemas.openxmlformats.org/drawingml/2006/table">
            <a:tbl>
              <a:tblPr/>
              <a:tblGrid>
                <a:gridCol w="1832743">
                  <a:extLst>
                    <a:ext uri="{9D8B030D-6E8A-4147-A177-3AD203B41FA5}">
                      <a16:colId xmlns:a16="http://schemas.microsoft.com/office/drawing/2014/main" val="3945735393"/>
                    </a:ext>
                  </a:extLst>
                </a:gridCol>
                <a:gridCol w="1806929">
                  <a:extLst>
                    <a:ext uri="{9D8B030D-6E8A-4147-A177-3AD203B41FA5}">
                      <a16:colId xmlns:a16="http://schemas.microsoft.com/office/drawing/2014/main" val="58009811"/>
                    </a:ext>
                  </a:extLst>
                </a:gridCol>
              </a:tblGrid>
              <a:tr h="296887">
                <a:tc>
                  <a:txBody>
                    <a:bodyPr/>
                    <a:lstStyle/>
                    <a:p>
                      <a:pPr algn="l" fontAlgn="b"/>
                      <a:r>
                        <a:rPr lang="en-IN" sz="1800" b="0" i="0" u="none" strike="noStrike" dirty="0">
                          <a:solidFill>
                            <a:srgbClr val="000000"/>
                          </a:solidFill>
                          <a:effectLst/>
                          <a:latin typeface="Calibri" panose="020F0502020204030204" pitchFamily="34" charset="0"/>
                        </a:rPr>
                        <a:t>keyword</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6E0B4"/>
                    </a:solidFill>
                  </a:tcPr>
                </a:tc>
                <a:tc>
                  <a:txBody>
                    <a:bodyPr/>
                    <a:lstStyle/>
                    <a:p>
                      <a:pPr algn="l" fontAlgn="b"/>
                      <a:r>
                        <a:rPr lang="en-IN" sz="1800" b="0" i="0" u="none" strike="noStrike">
                          <a:solidFill>
                            <a:srgbClr val="000000"/>
                          </a:solidFill>
                          <a:effectLst/>
                          <a:latin typeface="Calibri" panose="020F0502020204030204" pitchFamily="34" charset="0"/>
                        </a:rPr>
                        <a:t>score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6E0B4"/>
                    </a:solidFill>
                  </a:tcPr>
                </a:tc>
                <a:extLst>
                  <a:ext uri="{0D108BD9-81ED-4DB2-BD59-A6C34878D82A}">
                    <a16:rowId xmlns:a16="http://schemas.microsoft.com/office/drawing/2014/main" val="3329123005"/>
                  </a:ext>
                </a:extLst>
              </a:tr>
              <a:tr h="296887">
                <a:tc>
                  <a:txBody>
                    <a:bodyPr/>
                    <a:lstStyle/>
                    <a:p>
                      <a:pPr algn="l" fontAlgn="b"/>
                      <a:r>
                        <a:rPr lang="en-IN" sz="1800" b="0" i="0" u="none" strike="noStrike">
                          <a:solidFill>
                            <a:srgbClr val="000000"/>
                          </a:solidFill>
                          <a:effectLst/>
                          <a:latin typeface="Calibri" panose="020F0502020204030204" pitchFamily="34" charset="0"/>
                        </a:rPr>
                        <a:t>climate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IN" sz="1800" b="0" i="0" u="none" strike="noStrike" dirty="0">
                          <a:solidFill>
                            <a:srgbClr val="000000"/>
                          </a:solidFill>
                          <a:effectLst/>
                          <a:latin typeface="Calibri" panose="020F0502020204030204" pitchFamily="34" charset="0"/>
                        </a:rPr>
                        <a:t>4.05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03417015"/>
                  </a:ext>
                </a:extLst>
              </a:tr>
              <a:tr h="296887">
                <a:tc>
                  <a:txBody>
                    <a:bodyPr/>
                    <a:lstStyle/>
                    <a:p>
                      <a:pPr algn="l" fontAlgn="b"/>
                      <a:r>
                        <a:rPr lang="en-IN" sz="1800" b="0" i="0" u="none" strike="noStrike" dirty="0">
                          <a:solidFill>
                            <a:srgbClr val="000000"/>
                          </a:solidFill>
                          <a:effectLst/>
                          <a:latin typeface="Calibri" panose="020F0502020204030204" pitchFamily="34" charset="0"/>
                        </a:rPr>
                        <a:t>finance</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IN" sz="1800" b="0" i="0" u="none" strike="noStrike" dirty="0">
                          <a:solidFill>
                            <a:srgbClr val="000000"/>
                          </a:solidFill>
                          <a:effectLst/>
                          <a:latin typeface="Calibri" panose="020F0502020204030204" pitchFamily="34" charset="0"/>
                        </a:rPr>
                        <a:t>0.0001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7253204"/>
                  </a:ext>
                </a:extLst>
              </a:tr>
              <a:tr h="296887">
                <a:tc>
                  <a:txBody>
                    <a:bodyPr/>
                    <a:lstStyle/>
                    <a:p>
                      <a:pPr algn="l" fontAlgn="b"/>
                      <a:r>
                        <a:rPr lang="en-IN" sz="1800" b="0" i="0" u="none" strike="noStrike">
                          <a:solidFill>
                            <a:srgbClr val="000000"/>
                          </a:solidFill>
                          <a:effectLst/>
                          <a:latin typeface="Calibri" panose="020F0502020204030204" pitchFamily="34" charset="0"/>
                        </a:rPr>
                        <a:t>financial</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IN" sz="1800" b="0" i="0" u="none" strike="noStrike" dirty="0">
                          <a:solidFill>
                            <a:srgbClr val="000000"/>
                          </a:solidFill>
                          <a:effectLst/>
                          <a:latin typeface="Calibri" panose="020F0502020204030204" pitchFamily="34" charset="0"/>
                        </a:rPr>
                        <a:t>0.0002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61372553"/>
                  </a:ext>
                </a:extLst>
              </a:tr>
              <a:tr h="296887">
                <a:tc>
                  <a:txBody>
                    <a:bodyPr/>
                    <a:lstStyle/>
                    <a:p>
                      <a:pPr algn="l" fontAlgn="b"/>
                      <a:r>
                        <a:rPr lang="en-IN" sz="1800" b="0" i="0" u="none" strike="noStrike">
                          <a:solidFill>
                            <a:srgbClr val="000000"/>
                          </a:solidFill>
                          <a:effectLst/>
                          <a:latin typeface="Calibri" panose="020F0502020204030204" pitchFamily="34" charset="0"/>
                        </a:rPr>
                        <a:t>energy</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IN" sz="1800" b="0" i="0" u="none" strike="noStrike" dirty="0">
                          <a:solidFill>
                            <a:srgbClr val="000000"/>
                          </a:solidFill>
                          <a:effectLst/>
                          <a:latin typeface="Calibri" panose="020F0502020204030204" pitchFamily="34" charset="0"/>
                        </a:rPr>
                        <a:t>0.0002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71720160"/>
                  </a:ext>
                </a:extLst>
              </a:tr>
            </a:tbl>
          </a:graphicData>
        </a:graphic>
      </p:graphicFrame>
      <p:sp>
        <p:nvSpPr>
          <p:cNvPr id="15" name="Oval 14">
            <a:extLst>
              <a:ext uri="{FF2B5EF4-FFF2-40B4-BE49-F238E27FC236}">
                <a16:creationId xmlns:a16="http://schemas.microsoft.com/office/drawing/2014/main" id="{91BEFDAE-6F68-2717-5D09-0BC3DD0D4933}"/>
              </a:ext>
            </a:extLst>
          </p:cNvPr>
          <p:cNvSpPr/>
          <p:nvPr/>
        </p:nvSpPr>
        <p:spPr>
          <a:xfrm>
            <a:off x="7068670" y="1228161"/>
            <a:ext cx="403411" cy="3623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17" name="Oval 16">
            <a:extLst>
              <a:ext uri="{FF2B5EF4-FFF2-40B4-BE49-F238E27FC236}">
                <a16:creationId xmlns:a16="http://schemas.microsoft.com/office/drawing/2014/main" id="{9931531D-A971-601C-2121-56C5A35736EE}"/>
              </a:ext>
            </a:extLst>
          </p:cNvPr>
          <p:cNvSpPr/>
          <p:nvPr/>
        </p:nvSpPr>
        <p:spPr>
          <a:xfrm>
            <a:off x="7153835" y="2881806"/>
            <a:ext cx="403410" cy="362367"/>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2</a:t>
            </a:r>
          </a:p>
        </p:txBody>
      </p:sp>
      <p:sp>
        <p:nvSpPr>
          <p:cNvPr id="21" name="Oval 20">
            <a:extLst>
              <a:ext uri="{FF2B5EF4-FFF2-40B4-BE49-F238E27FC236}">
                <a16:creationId xmlns:a16="http://schemas.microsoft.com/office/drawing/2014/main" id="{75123504-079A-C086-4380-5A5D53A71461}"/>
              </a:ext>
            </a:extLst>
          </p:cNvPr>
          <p:cNvSpPr/>
          <p:nvPr/>
        </p:nvSpPr>
        <p:spPr>
          <a:xfrm>
            <a:off x="7198659" y="4769223"/>
            <a:ext cx="403410" cy="36236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3</a:t>
            </a:r>
          </a:p>
        </p:txBody>
      </p:sp>
    </p:spTree>
    <p:extLst>
      <p:ext uri="{BB962C8B-B14F-4D97-AF65-F5344CB8AC3E}">
        <p14:creationId xmlns:p14="http://schemas.microsoft.com/office/powerpoint/2010/main" val="22774724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11849-7858-9363-C647-D5C97C984B95}"/>
              </a:ext>
            </a:extLst>
          </p:cNvPr>
          <p:cNvSpPr>
            <a:spLocks noGrp="1"/>
          </p:cNvSpPr>
          <p:nvPr>
            <p:ph type="title"/>
          </p:nvPr>
        </p:nvSpPr>
        <p:spPr>
          <a:xfrm>
            <a:off x="320963" y="411307"/>
            <a:ext cx="10515600" cy="1325563"/>
          </a:xfrm>
        </p:spPr>
        <p:txBody>
          <a:bodyPr/>
          <a:lstStyle/>
          <a:p>
            <a:r>
              <a:rPr lang="en-IN" dirty="0">
                <a:latin typeface="Times New Roman" panose="02020603050405020304" pitchFamily="18" charset="0"/>
                <a:cs typeface="Times New Roman" panose="02020603050405020304" pitchFamily="18" charset="0"/>
              </a:rPr>
              <a:t>Keyword extraction tool </a:t>
            </a:r>
            <a:r>
              <a:rPr lang="en-IN" sz="3200" dirty="0">
                <a:latin typeface="Times New Roman" panose="02020603050405020304" pitchFamily="18" charset="0"/>
                <a:cs typeface="Times New Roman" panose="02020603050405020304" pitchFamily="18" charset="0"/>
              </a:rPr>
              <a:t>– </a:t>
            </a:r>
            <a:r>
              <a:rPr lang="en-IN" sz="3600" dirty="0">
                <a:solidFill>
                  <a:schemeClr val="accent3">
                    <a:lumMod val="50000"/>
                  </a:schemeClr>
                </a:solidFill>
                <a:latin typeface="Times New Roman" panose="02020603050405020304" pitchFamily="18" charset="0"/>
                <a:cs typeface="Times New Roman" panose="02020603050405020304" pitchFamily="18" charset="0"/>
              </a:rPr>
              <a:t>Cortical.io</a:t>
            </a:r>
            <a:endParaRPr lang="en-IN" dirty="0">
              <a:solidFill>
                <a:schemeClr val="accent3">
                  <a:lumMod val="50000"/>
                </a:schemeClr>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41EF3F5E-F1D8-A894-10FD-FAD0232B209D}"/>
              </a:ext>
            </a:extLst>
          </p:cNvPr>
          <p:cNvPicPr>
            <a:picLocks noGrp="1" noChangeAspect="1"/>
          </p:cNvPicPr>
          <p:nvPr>
            <p:ph idx="1"/>
          </p:nvPr>
        </p:nvPicPr>
        <p:blipFill rotWithShape="1">
          <a:blip r:embed="rId2"/>
          <a:srcRect l="7017" t="12596" r="10837" b="21390"/>
          <a:stretch/>
        </p:blipFill>
        <p:spPr>
          <a:xfrm>
            <a:off x="489527" y="2105891"/>
            <a:ext cx="6761018" cy="3602182"/>
          </a:xfrm>
        </p:spPr>
      </p:pic>
      <p:graphicFrame>
        <p:nvGraphicFramePr>
          <p:cNvPr id="7" name="Object 6">
            <a:extLst>
              <a:ext uri="{FF2B5EF4-FFF2-40B4-BE49-F238E27FC236}">
                <a16:creationId xmlns:a16="http://schemas.microsoft.com/office/drawing/2014/main" id="{799753CB-19D9-B51F-8657-A7599F9F6CAE}"/>
              </a:ext>
            </a:extLst>
          </p:cNvPr>
          <p:cNvGraphicFramePr>
            <a:graphicFrameLocks noChangeAspect="1"/>
          </p:cNvGraphicFramePr>
          <p:nvPr>
            <p:extLst>
              <p:ext uri="{D42A27DB-BD31-4B8C-83A1-F6EECF244321}">
                <p14:modId xmlns:p14="http://schemas.microsoft.com/office/powerpoint/2010/main" val="1539013436"/>
              </p:ext>
            </p:extLst>
          </p:nvPr>
        </p:nvGraphicFramePr>
        <p:xfrm>
          <a:off x="8063345" y="2988613"/>
          <a:ext cx="2133599" cy="2423896"/>
        </p:xfrm>
        <a:graphic>
          <a:graphicData uri="http://schemas.openxmlformats.org/presentationml/2006/ole">
            <mc:AlternateContent xmlns:mc="http://schemas.openxmlformats.org/markup-compatibility/2006">
              <mc:Choice xmlns:v="urn:schemas-microsoft-com:vml" Requires="v">
                <p:oleObj name="Worksheet" r:id="rId3" imgW="982874" imgH="1836523" progId="Excel.Sheet.12">
                  <p:embed/>
                </p:oleObj>
              </mc:Choice>
              <mc:Fallback>
                <p:oleObj name="Worksheet" r:id="rId3" imgW="982874" imgH="1836523" progId="Excel.Sheet.12">
                  <p:embed/>
                  <p:pic>
                    <p:nvPicPr>
                      <p:cNvPr id="0" name=""/>
                      <p:cNvPicPr/>
                      <p:nvPr/>
                    </p:nvPicPr>
                    <p:blipFill>
                      <a:blip r:embed="rId4"/>
                      <a:stretch>
                        <a:fillRect/>
                      </a:stretch>
                    </p:blipFill>
                    <p:spPr>
                      <a:xfrm>
                        <a:off x="8063345" y="2988613"/>
                        <a:ext cx="2133599" cy="2423896"/>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F5F02F11-3F75-FE6E-7592-D31FDEFB8CDC}"/>
              </a:ext>
            </a:extLst>
          </p:cNvPr>
          <p:cNvSpPr txBox="1"/>
          <p:nvPr/>
        </p:nvSpPr>
        <p:spPr>
          <a:xfrm>
            <a:off x="753035" y="1550894"/>
            <a:ext cx="5199530"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Sector specific “water &amp; sanitation”</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02517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717A7B-6315-16D4-4DFC-B22F01F917F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48499" y="1984036"/>
            <a:ext cx="1894252" cy="2286755"/>
          </a:xfrm>
          <a:prstGeom prst="rect">
            <a:avLst/>
          </a:prstGeom>
        </p:spPr>
      </p:pic>
      <p:sp>
        <p:nvSpPr>
          <p:cNvPr id="5" name="Arrow: Right 4">
            <a:extLst>
              <a:ext uri="{FF2B5EF4-FFF2-40B4-BE49-F238E27FC236}">
                <a16:creationId xmlns:a16="http://schemas.microsoft.com/office/drawing/2014/main" id="{DD22005E-4662-5EB6-41EB-B6DF6D0EC429}"/>
              </a:ext>
            </a:extLst>
          </p:cNvPr>
          <p:cNvSpPr/>
          <p:nvPr/>
        </p:nvSpPr>
        <p:spPr>
          <a:xfrm>
            <a:off x="2331008" y="3209363"/>
            <a:ext cx="1122275" cy="3182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FA4A5804-68F1-D893-2C55-C501159E8FCA}"/>
              </a:ext>
            </a:extLst>
          </p:cNvPr>
          <p:cNvSpPr txBox="1"/>
          <p:nvPr/>
        </p:nvSpPr>
        <p:spPr>
          <a:xfrm>
            <a:off x="475129" y="4285447"/>
            <a:ext cx="1488141" cy="369332"/>
          </a:xfrm>
          <a:prstGeom prst="rect">
            <a:avLst/>
          </a:prstGeom>
          <a:noFill/>
        </p:spPr>
        <p:txBody>
          <a:bodyPr wrap="square" rtlCol="0">
            <a:spAutoFit/>
          </a:bodyPr>
          <a:lstStyle/>
          <a:p>
            <a:r>
              <a:rPr lang="en-US" dirty="0"/>
              <a:t>Ipcc reports</a:t>
            </a:r>
            <a:endParaRPr lang="en-IN" dirty="0"/>
          </a:p>
        </p:txBody>
      </p:sp>
      <p:pic>
        <p:nvPicPr>
          <p:cNvPr id="10" name="Graphic 9" descr="Document">
            <a:extLst>
              <a:ext uri="{FF2B5EF4-FFF2-40B4-BE49-F238E27FC236}">
                <a16:creationId xmlns:a16="http://schemas.microsoft.com/office/drawing/2014/main" id="{5B312580-19DA-599E-F686-3CB96E2EA8E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453283" y="2261345"/>
            <a:ext cx="1618821" cy="1896036"/>
          </a:xfrm>
          <a:prstGeom prst="rect">
            <a:avLst/>
          </a:prstGeom>
        </p:spPr>
      </p:pic>
      <p:sp>
        <p:nvSpPr>
          <p:cNvPr id="11" name="TextBox 10">
            <a:extLst>
              <a:ext uri="{FF2B5EF4-FFF2-40B4-BE49-F238E27FC236}">
                <a16:creationId xmlns:a16="http://schemas.microsoft.com/office/drawing/2014/main" id="{8B988109-13D9-9509-61BF-053F9D184466}"/>
              </a:ext>
            </a:extLst>
          </p:cNvPr>
          <p:cNvSpPr txBox="1"/>
          <p:nvPr/>
        </p:nvSpPr>
        <p:spPr>
          <a:xfrm>
            <a:off x="3714197" y="4157381"/>
            <a:ext cx="1246094" cy="461665"/>
          </a:xfrm>
          <a:prstGeom prst="rect">
            <a:avLst/>
          </a:prstGeom>
          <a:noFill/>
        </p:spPr>
        <p:txBody>
          <a:bodyPr wrap="square" rtlCol="0">
            <a:spAutoFit/>
          </a:bodyPr>
          <a:lstStyle/>
          <a:p>
            <a:r>
              <a:rPr lang="en-US" dirty="0"/>
              <a:t>&lt;</a:t>
            </a:r>
            <a:r>
              <a:rPr lang="en-US" sz="2400" dirty="0"/>
              <a:t>Html &gt;</a:t>
            </a:r>
            <a:endParaRPr lang="en-IN" dirty="0"/>
          </a:p>
        </p:txBody>
      </p:sp>
      <p:sp>
        <p:nvSpPr>
          <p:cNvPr id="12" name="TextBox 11">
            <a:extLst>
              <a:ext uri="{FF2B5EF4-FFF2-40B4-BE49-F238E27FC236}">
                <a16:creationId xmlns:a16="http://schemas.microsoft.com/office/drawing/2014/main" id="{F507E38F-22B1-635E-D383-85EC85468127}"/>
              </a:ext>
            </a:extLst>
          </p:cNvPr>
          <p:cNvSpPr txBox="1"/>
          <p:nvPr/>
        </p:nvSpPr>
        <p:spPr>
          <a:xfrm>
            <a:off x="2343605" y="2833839"/>
            <a:ext cx="1057835" cy="369332"/>
          </a:xfrm>
          <a:prstGeom prst="rect">
            <a:avLst/>
          </a:prstGeom>
          <a:solidFill>
            <a:schemeClr val="accent6">
              <a:lumMod val="20000"/>
              <a:lumOff val="80000"/>
            </a:schemeClr>
          </a:solidFill>
        </p:spPr>
        <p:txBody>
          <a:bodyPr wrap="square" rtlCol="0">
            <a:spAutoFit/>
          </a:bodyPr>
          <a:lstStyle/>
          <a:p>
            <a:r>
              <a:rPr lang="en-US" dirty="0"/>
              <a:t>pyami</a:t>
            </a:r>
            <a:endParaRPr lang="en-IN" dirty="0"/>
          </a:p>
        </p:txBody>
      </p:sp>
      <p:sp>
        <p:nvSpPr>
          <p:cNvPr id="13" name="Arrow: Right 12">
            <a:extLst>
              <a:ext uri="{FF2B5EF4-FFF2-40B4-BE49-F238E27FC236}">
                <a16:creationId xmlns:a16="http://schemas.microsoft.com/office/drawing/2014/main" id="{9B41046A-5584-FCDB-FCBD-EDD797B823A9}"/>
              </a:ext>
            </a:extLst>
          </p:cNvPr>
          <p:cNvSpPr/>
          <p:nvPr/>
        </p:nvSpPr>
        <p:spPr>
          <a:xfrm>
            <a:off x="4986347" y="3203171"/>
            <a:ext cx="1039906" cy="3182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TextBox 13">
            <a:extLst>
              <a:ext uri="{FF2B5EF4-FFF2-40B4-BE49-F238E27FC236}">
                <a16:creationId xmlns:a16="http://schemas.microsoft.com/office/drawing/2014/main" id="{8F273E63-9F7F-831E-5D1D-DEFDB6FD441C}"/>
              </a:ext>
            </a:extLst>
          </p:cNvPr>
          <p:cNvSpPr txBox="1"/>
          <p:nvPr/>
        </p:nvSpPr>
        <p:spPr>
          <a:xfrm>
            <a:off x="4889845" y="2745058"/>
            <a:ext cx="1641663" cy="369332"/>
          </a:xfrm>
          <a:prstGeom prst="rect">
            <a:avLst/>
          </a:prstGeom>
          <a:solidFill>
            <a:schemeClr val="accent2">
              <a:lumMod val="40000"/>
              <a:lumOff val="60000"/>
            </a:schemeClr>
          </a:solidFill>
        </p:spPr>
        <p:txBody>
          <a:bodyPr wrap="square" rtlCol="0">
            <a:spAutoFit/>
          </a:bodyPr>
          <a:lstStyle/>
          <a:p>
            <a:r>
              <a:rPr lang="en-US" dirty="0"/>
              <a:t>Do analysis</a:t>
            </a:r>
            <a:endParaRPr lang="en-IN" dirty="0"/>
          </a:p>
        </p:txBody>
      </p:sp>
      <p:sp>
        <p:nvSpPr>
          <p:cNvPr id="17" name="Plus Sign 16">
            <a:extLst>
              <a:ext uri="{FF2B5EF4-FFF2-40B4-BE49-F238E27FC236}">
                <a16:creationId xmlns:a16="http://schemas.microsoft.com/office/drawing/2014/main" id="{B31EC1EE-3810-E798-A8F5-3AD6E47BF678}"/>
              </a:ext>
            </a:extLst>
          </p:cNvPr>
          <p:cNvSpPr/>
          <p:nvPr/>
        </p:nvSpPr>
        <p:spPr>
          <a:xfrm>
            <a:off x="5328383" y="3627014"/>
            <a:ext cx="304800" cy="212385"/>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20" name="Straight Arrow Connector 19">
            <a:extLst>
              <a:ext uri="{FF2B5EF4-FFF2-40B4-BE49-F238E27FC236}">
                <a16:creationId xmlns:a16="http://schemas.microsoft.com/office/drawing/2014/main" id="{D2B8D09E-6603-F820-9BF5-1CEC6EA1B408}"/>
              </a:ext>
            </a:extLst>
          </p:cNvPr>
          <p:cNvCxnSpPr/>
          <p:nvPr/>
        </p:nvCxnSpPr>
        <p:spPr>
          <a:xfrm>
            <a:off x="8319247" y="4760259"/>
            <a:ext cx="0" cy="4840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A68FA6F9-1CD1-DDB1-9369-741C3F1EF4AE}"/>
              </a:ext>
            </a:extLst>
          </p:cNvPr>
          <p:cNvSpPr txBox="1"/>
          <p:nvPr/>
        </p:nvSpPr>
        <p:spPr>
          <a:xfrm>
            <a:off x="7342094" y="5683624"/>
            <a:ext cx="2743198" cy="646331"/>
          </a:xfrm>
          <a:prstGeom prst="rect">
            <a:avLst/>
          </a:prstGeom>
          <a:noFill/>
          <a:ln>
            <a:solidFill>
              <a:schemeClr val="tx1"/>
            </a:solidFill>
          </a:ln>
        </p:spPr>
        <p:txBody>
          <a:bodyPr wrap="square" rtlCol="0">
            <a:spAutoFit/>
          </a:bodyPr>
          <a:lstStyle/>
          <a:p>
            <a:r>
              <a:rPr lang="en-US" dirty="0"/>
              <a:t>Generation of abbreviated dictionaries </a:t>
            </a:r>
            <a:endParaRPr lang="en-IN" dirty="0"/>
          </a:p>
        </p:txBody>
      </p:sp>
      <p:sp>
        <p:nvSpPr>
          <p:cNvPr id="2" name="TextBox 1">
            <a:extLst>
              <a:ext uri="{FF2B5EF4-FFF2-40B4-BE49-F238E27FC236}">
                <a16:creationId xmlns:a16="http://schemas.microsoft.com/office/drawing/2014/main" id="{1A33F169-FE83-B85D-D039-A32B47F90964}"/>
              </a:ext>
            </a:extLst>
          </p:cNvPr>
          <p:cNvSpPr txBox="1"/>
          <p:nvPr/>
        </p:nvSpPr>
        <p:spPr>
          <a:xfrm>
            <a:off x="7342094" y="2362071"/>
            <a:ext cx="4374775" cy="2031325"/>
          </a:xfrm>
          <a:prstGeom prst="rect">
            <a:avLst/>
          </a:prstGeom>
          <a:solidFill>
            <a:schemeClr val="accent1">
              <a:lumMod val="20000"/>
              <a:lumOff val="80000"/>
            </a:schemeClr>
          </a:solidFill>
          <a:ln>
            <a:solidFill>
              <a:schemeClr val="tx1"/>
            </a:solidFill>
          </a:ln>
        </p:spPr>
        <p:txBody>
          <a:bodyPr wrap="square" rtlCol="0">
            <a:spAutoFit/>
          </a:bodyPr>
          <a:lstStyle/>
          <a:p>
            <a:r>
              <a:rPr lang="en-IN" dirty="0">
                <a:latin typeface="Times New Roman" panose="02020603050405020304" pitchFamily="18" charset="0"/>
                <a:cs typeface="Times New Roman" panose="02020603050405020304" pitchFamily="18" charset="0"/>
              </a:rPr>
              <a:t>&lt;</a:t>
            </a:r>
            <a:r>
              <a:rPr lang="en-IN" b="1" dirty="0">
                <a:latin typeface="Times New Roman" panose="02020603050405020304" pitchFamily="18" charset="0"/>
                <a:cs typeface="Times New Roman" panose="02020603050405020304" pitchFamily="18" charset="0"/>
              </a:rPr>
              <a:t>dictionary title="abb_chapter15"&gt; </a:t>
            </a:r>
          </a:p>
          <a:p>
            <a:endParaRPr lang="en-IN" b="1"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&lt;entry name="</a:t>
            </a:r>
            <a:r>
              <a:rPr lang="en-IN" dirty="0">
                <a:solidFill>
                  <a:schemeClr val="accent6">
                    <a:lumMod val="75000"/>
                  </a:schemeClr>
                </a:solidFill>
                <a:latin typeface="Times New Roman" panose="02020603050405020304" pitchFamily="18" charset="0"/>
                <a:cs typeface="Times New Roman" panose="02020603050405020304" pitchFamily="18" charset="0"/>
              </a:rPr>
              <a:t>SCF</a:t>
            </a:r>
            <a:r>
              <a:rPr lang="en-IN" dirty="0">
                <a:latin typeface="Times New Roman" panose="02020603050405020304" pitchFamily="18" charset="0"/>
                <a:cs typeface="Times New Roman" panose="02020603050405020304" pitchFamily="18" charset="0"/>
              </a:rPr>
              <a:t>" term="</a:t>
            </a:r>
            <a:r>
              <a:rPr lang="en-IN" dirty="0">
                <a:solidFill>
                  <a:schemeClr val="accent2">
                    <a:lumMod val="75000"/>
                  </a:schemeClr>
                </a:solidFill>
                <a:latin typeface="Times New Roman" panose="02020603050405020304" pitchFamily="18" charset="0"/>
                <a:cs typeface="Times New Roman" panose="02020603050405020304" pitchFamily="18" charset="0"/>
              </a:rPr>
              <a:t>Standing Committee on Finance</a:t>
            </a:r>
            <a:r>
              <a:rPr lang="en-IN" dirty="0">
                <a:latin typeface="Times New Roman" panose="02020603050405020304" pitchFamily="18" charset="0"/>
                <a:cs typeface="Times New Roman" panose="02020603050405020304" pitchFamily="18" charset="0"/>
              </a:rPr>
              <a:t>"&gt;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&lt;raw </a:t>
            </a:r>
            <a:r>
              <a:rPr lang="en-IN" dirty="0">
                <a:solidFill>
                  <a:schemeClr val="accent4">
                    <a:lumMod val="75000"/>
                  </a:schemeClr>
                </a:solidFill>
                <a:latin typeface="Times New Roman" panose="02020603050405020304" pitchFamily="18" charset="0"/>
                <a:cs typeface="Times New Roman" panose="02020603050405020304" pitchFamily="18" charset="0"/>
              </a:rPr>
              <a:t>wikidataID</a:t>
            </a:r>
            <a:r>
              <a:rPr lang="en-IN" dirty="0">
                <a:latin typeface="Times New Roman" panose="02020603050405020304" pitchFamily="18" charset="0"/>
                <a:cs typeface="Times New Roman" panose="02020603050405020304" pitchFamily="18" charset="0"/>
              </a:rPr>
              <a:t>="</a:t>
            </a:r>
            <a:r>
              <a:rPr lang="en-IN" dirty="0">
                <a:solidFill>
                  <a:srgbClr val="7030A0"/>
                </a:solidFill>
                <a:latin typeface="Times New Roman" panose="02020603050405020304" pitchFamily="18" charset="0"/>
                <a:cs typeface="Times New Roman" panose="02020603050405020304" pitchFamily="18" charset="0"/>
              </a:rPr>
              <a:t>Q115097350</a:t>
            </a:r>
            <a:r>
              <a:rPr lang="en-IN" dirty="0">
                <a:latin typeface="Times New Roman" panose="02020603050405020304" pitchFamily="18" charset="0"/>
                <a:cs typeface="Times New Roman" panose="02020603050405020304" pitchFamily="18" charset="0"/>
              </a:rPr>
              <a:t>, </a:t>
            </a:r>
            <a:r>
              <a:rPr lang="en-IN" dirty="0">
                <a:solidFill>
                  <a:srgbClr val="CC3399"/>
                </a:solidFill>
                <a:latin typeface="Times New Roman" panose="02020603050405020304" pitchFamily="18" charset="0"/>
                <a:cs typeface="Times New Roman" panose="02020603050405020304" pitchFamily="18" charset="0"/>
              </a:rPr>
              <a:t>Q3421536</a:t>
            </a:r>
            <a:r>
              <a:rPr lang="en-IN" dirty="0">
                <a:latin typeface="Times New Roman" panose="02020603050405020304" pitchFamily="18" charset="0"/>
                <a:cs typeface="Times New Roman" panose="02020603050405020304" pitchFamily="18" charset="0"/>
              </a:rPr>
              <a:t>"/&gt;  &lt;/entry&gt;</a:t>
            </a:r>
          </a:p>
        </p:txBody>
      </p:sp>
      <p:sp>
        <p:nvSpPr>
          <p:cNvPr id="4" name="TextBox 3">
            <a:extLst>
              <a:ext uri="{FF2B5EF4-FFF2-40B4-BE49-F238E27FC236}">
                <a16:creationId xmlns:a16="http://schemas.microsoft.com/office/drawing/2014/main" id="{DAC84CE0-82A0-56A2-ECC6-100895E740F1}"/>
              </a:ext>
            </a:extLst>
          </p:cNvPr>
          <p:cNvSpPr txBox="1"/>
          <p:nvPr/>
        </p:nvSpPr>
        <p:spPr>
          <a:xfrm>
            <a:off x="949672" y="1074718"/>
            <a:ext cx="6626042" cy="707886"/>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CREATION OF ABBREVIATED DICTIONARIES - </a:t>
            </a:r>
            <a:r>
              <a:rPr lang="en-US" sz="2000" b="1" dirty="0">
                <a:solidFill>
                  <a:srgbClr val="FF0000"/>
                </a:solidFill>
                <a:latin typeface="Times New Roman" panose="02020603050405020304" pitchFamily="18" charset="0"/>
                <a:cs typeface="Times New Roman" panose="02020603050405020304" pitchFamily="18" charset="0"/>
              </a:rPr>
              <a:t>DOCANALYSIS</a:t>
            </a:r>
            <a:endParaRPr lang="en-IN" sz="2000" b="1" dirty="0">
              <a:solidFill>
                <a:srgbClr val="FF0000"/>
              </a:solidFill>
              <a:latin typeface="Times New Roman" panose="02020603050405020304" pitchFamily="18" charset="0"/>
              <a:cs typeface="Times New Roman" panose="02020603050405020304" pitchFamily="18" charset="0"/>
            </a:endParaRPr>
          </a:p>
        </p:txBody>
      </p:sp>
      <p:pic>
        <p:nvPicPr>
          <p:cNvPr id="7" name="Google Shape;194;g13caad91745_0_97" descr="https://upload.wikimedia.org/wikipedia/commons/thumb/6/66/Wikidata-logo-en.svg/1024px-Wikidata-logo-en.svg.png">
            <a:extLst>
              <a:ext uri="{FF2B5EF4-FFF2-40B4-BE49-F238E27FC236}">
                <a16:creationId xmlns:a16="http://schemas.microsoft.com/office/drawing/2014/main" id="{CA0E534E-6783-60D2-6E43-61B11BD26DF2}"/>
              </a:ext>
            </a:extLst>
          </p:cNvPr>
          <p:cNvPicPr preferRelativeResize="0"/>
          <p:nvPr/>
        </p:nvPicPr>
        <p:blipFill>
          <a:blip r:embed="rId6">
            <a:alphaModFix/>
          </a:blip>
          <a:stretch>
            <a:fillRect/>
          </a:stretch>
        </p:blipFill>
        <p:spPr>
          <a:xfrm>
            <a:off x="4888429" y="3992323"/>
            <a:ext cx="1321500" cy="830954"/>
          </a:xfrm>
          <a:prstGeom prst="rect">
            <a:avLst/>
          </a:prstGeom>
          <a:noFill/>
          <a:ln>
            <a:noFill/>
          </a:ln>
        </p:spPr>
      </p:pic>
      <p:pic>
        <p:nvPicPr>
          <p:cNvPr id="9" name="Graphic 8" descr="Lock">
            <a:extLst>
              <a:ext uri="{FF2B5EF4-FFF2-40B4-BE49-F238E27FC236}">
                <a16:creationId xmlns:a16="http://schemas.microsoft.com/office/drawing/2014/main" id="{E94F1114-2E8A-D848-1EB3-897DFE78866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2023" y="2207536"/>
            <a:ext cx="626303" cy="626303"/>
          </a:xfrm>
          <a:prstGeom prst="rect">
            <a:avLst/>
          </a:prstGeom>
        </p:spPr>
      </p:pic>
      <p:sp>
        <p:nvSpPr>
          <p:cNvPr id="8" name="TextBox 7">
            <a:extLst>
              <a:ext uri="{FF2B5EF4-FFF2-40B4-BE49-F238E27FC236}">
                <a16:creationId xmlns:a16="http://schemas.microsoft.com/office/drawing/2014/main" id="{B0CD5A96-465A-DB69-8A05-A544BAD23A3A}"/>
              </a:ext>
            </a:extLst>
          </p:cNvPr>
          <p:cNvSpPr txBox="1"/>
          <p:nvPr/>
        </p:nvSpPr>
        <p:spPr>
          <a:xfrm>
            <a:off x="491913" y="123645"/>
            <a:ext cx="7827333" cy="523220"/>
          </a:xfrm>
          <a:prstGeom prst="rect">
            <a:avLst/>
          </a:prstGeom>
          <a:noFill/>
        </p:spPr>
        <p:txBody>
          <a:bodyPr wrap="square" rtlCol="0">
            <a:spAutoFit/>
          </a:bodyPr>
          <a:lstStyle/>
          <a:p>
            <a:r>
              <a:rPr lang="en-IN" sz="2800" b="1" dirty="0">
                <a:solidFill>
                  <a:schemeClr val="accent2">
                    <a:lumMod val="50000"/>
                  </a:schemeClr>
                </a:solidFill>
                <a:latin typeface="Times New Roman" panose="02020603050405020304" pitchFamily="18" charset="0"/>
                <a:cs typeface="Times New Roman" panose="02020603050405020304" pitchFamily="18" charset="0"/>
              </a:rPr>
              <a:t>STEP 3: AUTOMATED DICTIONARIES</a:t>
            </a:r>
          </a:p>
        </p:txBody>
      </p:sp>
    </p:spTree>
    <p:extLst>
      <p:ext uri="{BB962C8B-B14F-4D97-AF65-F5344CB8AC3E}">
        <p14:creationId xmlns:p14="http://schemas.microsoft.com/office/powerpoint/2010/main" val="24955145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766CFF7D-6316-6944-53C1-41F496AA85E7}"/>
              </a:ext>
            </a:extLst>
          </p:cNvPr>
          <p:cNvSpPr txBox="1"/>
          <p:nvPr/>
        </p:nvSpPr>
        <p:spPr>
          <a:xfrm>
            <a:off x="7502617" y="4850307"/>
            <a:ext cx="4141697" cy="369332"/>
          </a:xfrm>
          <a:prstGeom prst="rect">
            <a:avLst/>
          </a:prstGeom>
          <a:noFill/>
          <a:ln>
            <a:solidFill>
              <a:schemeClr val="tx1"/>
            </a:solidFill>
          </a:ln>
        </p:spPr>
        <p:txBody>
          <a:bodyPr wrap="square" rtlCol="0">
            <a:spAutoFit/>
          </a:bodyPr>
          <a:lstStyle/>
          <a:p>
            <a:r>
              <a:rPr lang="en-US" dirty="0"/>
              <a:t>Manually created by reading the chapter </a:t>
            </a:r>
            <a:endParaRPr lang="en-IN" dirty="0"/>
          </a:p>
        </p:txBody>
      </p:sp>
      <p:sp>
        <p:nvSpPr>
          <p:cNvPr id="5" name="TextBox 4">
            <a:extLst>
              <a:ext uri="{FF2B5EF4-FFF2-40B4-BE49-F238E27FC236}">
                <a16:creationId xmlns:a16="http://schemas.microsoft.com/office/drawing/2014/main" id="{024D6EAC-9221-24B5-2897-7BBFB6E30E5B}"/>
              </a:ext>
            </a:extLst>
          </p:cNvPr>
          <p:cNvSpPr txBox="1"/>
          <p:nvPr/>
        </p:nvSpPr>
        <p:spPr>
          <a:xfrm>
            <a:off x="5576047" y="2196353"/>
            <a:ext cx="6068267" cy="2585323"/>
          </a:xfrm>
          <a:prstGeom prst="rect">
            <a:avLst/>
          </a:prstGeom>
          <a:solidFill>
            <a:schemeClr val="bg1">
              <a:lumMod val="95000"/>
            </a:schemeClr>
          </a:solidFill>
          <a:ln>
            <a:solidFill>
              <a:schemeClr val="tx1"/>
            </a:solidFill>
          </a:ln>
        </p:spPr>
        <p:txBody>
          <a:bodyPr wrap="square" rtlCol="0">
            <a:spAutoFit/>
          </a:bodyPr>
          <a:lstStyle/>
          <a:p>
            <a:r>
              <a:rPr lang="en-US" dirty="0">
                <a:latin typeface="Times New Roman" panose="02020603050405020304" pitchFamily="18" charset="0"/>
                <a:cs typeface="Times New Roman" panose="02020603050405020304" pitchFamily="18" charset="0"/>
              </a:rPr>
              <a:t>&lt;dictionary title="</a:t>
            </a:r>
            <a:r>
              <a:rPr lang="en-US" dirty="0">
                <a:solidFill>
                  <a:srgbClr val="FF0000"/>
                </a:solidFill>
                <a:latin typeface="Times New Roman" panose="02020603050405020304" pitchFamily="18" charset="0"/>
                <a:cs typeface="Times New Roman" panose="02020603050405020304" pitchFamily="18" charset="0"/>
              </a:rPr>
              <a:t>finance and investment</a:t>
            </a:r>
            <a:r>
              <a:rPr lang="en-US" dirty="0">
                <a:latin typeface="Times New Roman" panose="02020603050405020304" pitchFamily="18" charset="0"/>
                <a:cs typeface="Times New Roman" panose="02020603050405020304" pitchFamily="18" charset="0"/>
              </a:rPr>
              <a:t>" version="0.0.5"&gt; </a:t>
            </a:r>
          </a:p>
          <a:p>
            <a:r>
              <a:rPr lang="en-US" dirty="0">
                <a:latin typeface="Times New Roman" panose="02020603050405020304" pitchFamily="18" charset="0"/>
                <a:cs typeface="Times New Roman" panose="02020603050405020304" pitchFamily="18" charset="0"/>
              </a:rPr>
              <a:t> &lt;desc&gt; </a:t>
            </a:r>
            <a:r>
              <a:rPr lang="en-US" b="1" dirty="0">
                <a:solidFill>
                  <a:srgbClr val="FF0000"/>
                </a:solidFill>
                <a:latin typeface="Times New Roman" panose="02020603050405020304" pitchFamily="18" charset="0"/>
                <a:cs typeface="Times New Roman" panose="02020603050405020304" pitchFamily="18" charset="0"/>
              </a:rPr>
              <a:t>manually created </a:t>
            </a:r>
            <a:r>
              <a:rPr lang="en-US" dirty="0">
                <a:latin typeface="Times New Roman" panose="02020603050405020304" pitchFamily="18" charset="0"/>
                <a:cs typeface="Times New Roman" panose="02020603050405020304" pitchFamily="18" charset="0"/>
              </a:rPr>
              <a:t>by Gayathri Jonnalagadda</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2023-01-24 &lt;/desc&gt;</a:t>
            </a:r>
          </a:p>
          <a:p>
            <a:r>
              <a:rPr lang="en-US" dirty="0">
                <a:latin typeface="Times New Roman" panose="02020603050405020304" pitchFamily="18" charset="0"/>
                <a:cs typeface="Times New Roman" panose="02020603050405020304" pitchFamily="18" charset="0"/>
              </a:rPr>
              <a:t>&lt;entry </a:t>
            </a:r>
          </a:p>
          <a:p>
            <a:r>
              <a:rPr lang="en-US" b="1" dirty="0">
                <a:latin typeface="Times New Roman" panose="02020603050405020304" pitchFamily="18" charset="0"/>
                <a:cs typeface="Times New Roman" panose="02020603050405020304" pitchFamily="18" charset="0"/>
              </a:rPr>
              <a:t>term</a:t>
            </a:r>
            <a:r>
              <a:rPr lang="en-US" dirty="0">
                <a:latin typeface="Times New Roman" panose="02020603050405020304" pitchFamily="18" charset="0"/>
                <a:cs typeface="Times New Roman" panose="02020603050405020304" pitchFamily="18" charset="0"/>
              </a:rPr>
              <a:t>=“ </a:t>
            </a:r>
            <a:r>
              <a:rPr lang="en-US" dirty="0">
                <a:solidFill>
                  <a:schemeClr val="accent6">
                    <a:lumMod val="75000"/>
                  </a:schemeClr>
                </a:solidFill>
                <a:latin typeface="Times New Roman" panose="02020603050405020304" pitchFamily="18" charset="0"/>
                <a:cs typeface="Times New Roman" panose="02020603050405020304" pitchFamily="18" charset="0"/>
              </a:rPr>
              <a:t>capital</a:t>
            </a:r>
            <a:r>
              <a:rPr lang="en-US" dirty="0">
                <a:latin typeface="Times New Roman" panose="02020603050405020304" pitchFamily="18" charset="0"/>
                <a:cs typeface="Times New Roman" panose="02020603050405020304" pitchFamily="18" charset="0"/>
              </a:rPr>
              <a:t>“ </a:t>
            </a:r>
          </a:p>
          <a:p>
            <a:r>
              <a:rPr lang="en-US" b="1" dirty="0">
                <a:latin typeface="Times New Roman" panose="02020603050405020304" pitchFamily="18" charset="0"/>
                <a:cs typeface="Times New Roman" panose="02020603050405020304" pitchFamily="18" charset="0"/>
              </a:rPr>
              <a:t>wikidataID</a:t>
            </a:r>
            <a:r>
              <a:rPr lang="en-US" dirty="0">
                <a:latin typeface="Times New Roman" panose="02020603050405020304" pitchFamily="18" charset="0"/>
                <a:cs typeface="Times New Roman" panose="02020603050405020304" pitchFamily="18" charset="0"/>
              </a:rPr>
              <a:t>="</a:t>
            </a:r>
            <a:r>
              <a:rPr lang="en-US" dirty="0">
                <a:solidFill>
                  <a:srgbClr val="C00000"/>
                </a:solidFill>
                <a:latin typeface="Times New Roman" panose="02020603050405020304" pitchFamily="18" charset="0"/>
                <a:cs typeface="Times New Roman" panose="02020603050405020304" pitchFamily="18" charset="0"/>
              </a:rPr>
              <a:t>Q1897397</a:t>
            </a:r>
            <a:r>
              <a:rPr lang="en-US" dirty="0">
                <a:latin typeface="Times New Roman" panose="02020603050405020304" pitchFamily="18" charset="0"/>
                <a:cs typeface="Times New Roman" panose="02020603050405020304" pitchFamily="18" charset="0"/>
              </a:rPr>
              <a:t>" </a:t>
            </a:r>
          </a:p>
          <a:p>
            <a:r>
              <a:rPr lang="en-US" b="1" dirty="0">
                <a:latin typeface="Times New Roman" panose="02020603050405020304" pitchFamily="18" charset="0"/>
                <a:cs typeface="Times New Roman" panose="02020603050405020304" pitchFamily="18" charset="0"/>
              </a:rPr>
              <a:t>desc</a:t>
            </a:r>
            <a:r>
              <a:rPr lang="en-US" dirty="0">
                <a:latin typeface="Times New Roman" panose="02020603050405020304" pitchFamily="18" charset="0"/>
                <a:cs typeface="Times New Roman" panose="02020603050405020304" pitchFamily="18" charset="0"/>
              </a:rPr>
              <a:t>="</a:t>
            </a:r>
            <a:r>
              <a:rPr lang="en-US" dirty="0">
                <a:solidFill>
                  <a:schemeClr val="accent4">
                    <a:lumMod val="50000"/>
                  </a:schemeClr>
                </a:solidFill>
                <a:latin typeface="Times New Roman" panose="02020603050405020304" pitchFamily="18" charset="0"/>
                <a:cs typeface="Times New Roman" panose="02020603050405020304" pitchFamily="18" charset="0"/>
              </a:rPr>
              <a:t>money used by entrepreneurs and businesses to buy what they need to make their products or provide their services</a:t>
            </a:r>
            <a:r>
              <a:rPr lang="en-US" dirty="0">
                <a:latin typeface="Times New Roman" panose="02020603050405020304" pitchFamily="18" charset="0"/>
                <a:cs typeface="Times New Roman" panose="02020603050405020304" pitchFamily="18" charset="0"/>
              </a:rPr>
              <a:t>"/&gt;</a:t>
            </a:r>
          </a:p>
          <a:p>
            <a:endParaRPr lang="en-IN"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91FDE1D-AE32-217D-7ECC-254872E5AEA2}"/>
              </a:ext>
            </a:extLst>
          </p:cNvPr>
          <p:cNvSpPr txBox="1"/>
          <p:nvPr/>
        </p:nvSpPr>
        <p:spPr>
          <a:xfrm>
            <a:off x="189098" y="311840"/>
            <a:ext cx="5906902" cy="1200329"/>
          </a:xfrm>
          <a:prstGeom prst="rect">
            <a:avLst/>
          </a:prstGeom>
          <a:noFill/>
        </p:spPr>
        <p:txBody>
          <a:bodyPr wrap="square" rtlCol="0">
            <a:spAutoFit/>
          </a:bodyPr>
          <a:lstStyle/>
          <a:p>
            <a:r>
              <a:rPr lang="en-US" sz="2800" b="1" dirty="0">
                <a:solidFill>
                  <a:srgbClr val="C00000"/>
                </a:solidFill>
                <a:latin typeface="Times New Roman" panose="02020603050405020304" pitchFamily="18" charset="0"/>
                <a:cs typeface="Times New Roman" panose="02020603050405020304" pitchFamily="18" charset="0"/>
              </a:rPr>
              <a:t>STEP 3: DICTIONARY CREATION</a:t>
            </a:r>
          </a:p>
          <a:p>
            <a:r>
              <a:rPr lang="en-IN" sz="2000" dirty="0"/>
              <a:t>Set of terms with unique Wikidata Identifiers</a:t>
            </a:r>
          </a:p>
          <a:p>
            <a:r>
              <a:rPr lang="en-US" sz="2400" b="1" dirty="0">
                <a:latin typeface="Times New Roman" panose="02020603050405020304" pitchFamily="18" charset="0"/>
                <a:cs typeface="Times New Roman" panose="02020603050405020304" pitchFamily="18" charset="0"/>
              </a:rPr>
              <a:t>  </a:t>
            </a:r>
            <a:endParaRPr lang="en-IN" sz="2400" b="1" dirty="0">
              <a:latin typeface="Times New Roman" panose="02020603050405020304" pitchFamily="18" charset="0"/>
              <a:cs typeface="Times New Roman" panose="02020603050405020304" pitchFamily="18" charset="0"/>
            </a:endParaRPr>
          </a:p>
        </p:txBody>
      </p:sp>
      <p:cxnSp>
        <p:nvCxnSpPr>
          <p:cNvPr id="3" name="Straight Arrow Connector 2">
            <a:extLst>
              <a:ext uri="{FF2B5EF4-FFF2-40B4-BE49-F238E27FC236}">
                <a16:creationId xmlns:a16="http://schemas.microsoft.com/office/drawing/2014/main" id="{C4B5EE82-555B-FD0A-688E-48730533650B}"/>
              </a:ext>
            </a:extLst>
          </p:cNvPr>
          <p:cNvCxnSpPr/>
          <p:nvPr/>
        </p:nvCxnSpPr>
        <p:spPr>
          <a:xfrm>
            <a:off x="4069977" y="3350515"/>
            <a:ext cx="136263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F87F41D2-007C-9358-FEBC-F7FEA7CFDCC9}"/>
              </a:ext>
            </a:extLst>
          </p:cNvPr>
          <p:cNvPicPr>
            <a:picLocks noChangeAspect="1"/>
          </p:cNvPicPr>
          <p:nvPr/>
        </p:nvPicPr>
        <p:blipFill>
          <a:blip r:embed="rId2"/>
          <a:stretch>
            <a:fillRect/>
          </a:stretch>
        </p:blipFill>
        <p:spPr>
          <a:xfrm>
            <a:off x="112897" y="2070847"/>
            <a:ext cx="3729318" cy="2066219"/>
          </a:xfrm>
          <a:prstGeom prst="rect">
            <a:avLst/>
          </a:prstGeom>
        </p:spPr>
      </p:pic>
      <p:pic>
        <p:nvPicPr>
          <p:cNvPr id="6" name="Picture 5">
            <a:extLst>
              <a:ext uri="{FF2B5EF4-FFF2-40B4-BE49-F238E27FC236}">
                <a16:creationId xmlns:a16="http://schemas.microsoft.com/office/drawing/2014/main" id="{0BFAE9B4-A56C-743A-7E70-6681C045F671}"/>
              </a:ext>
            </a:extLst>
          </p:cNvPr>
          <p:cNvPicPr>
            <a:picLocks noChangeAspect="1"/>
          </p:cNvPicPr>
          <p:nvPr/>
        </p:nvPicPr>
        <p:blipFill>
          <a:blip r:embed="rId3"/>
          <a:stretch>
            <a:fillRect/>
          </a:stretch>
        </p:blipFill>
        <p:spPr>
          <a:xfrm>
            <a:off x="1249694" y="2196353"/>
            <a:ext cx="2592521" cy="2814917"/>
          </a:xfrm>
          <a:prstGeom prst="rect">
            <a:avLst/>
          </a:prstGeom>
          <a:ln>
            <a:solidFill>
              <a:schemeClr val="tx1"/>
            </a:solidFill>
          </a:ln>
        </p:spPr>
      </p:pic>
    </p:spTree>
    <p:extLst>
      <p:ext uri="{BB962C8B-B14F-4D97-AF65-F5344CB8AC3E}">
        <p14:creationId xmlns:p14="http://schemas.microsoft.com/office/powerpoint/2010/main" val="32043167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FDC7C-01CC-F3D7-78C2-390363FC1D61}"/>
              </a:ext>
            </a:extLst>
          </p:cNvPr>
          <p:cNvSpPr>
            <a:spLocks noGrp="1"/>
          </p:cNvSpPr>
          <p:nvPr>
            <p:ph type="title"/>
          </p:nvPr>
        </p:nvSpPr>
        <p:spPr>
          <a:xfrm>
            <a:off x="134470" y="78255"/>
            <a:ext cx="10304929" cy="872004"/>
          </a:xfrm>
        </p:spPr>
        <p:txBody>
          <a:bodyPr>
            <a:normAutofit/>
          </a:bodyPr>
          <a:lstStyle/>
          <a:p>
            <a:r>
              <a:rPr lang="en-IN" b="1" dirty="0">
                <a:latin typeface="Times New Roman" panose="02020603050405020304" pitchFamily="18" charset="0"/>
                <a:cs typeface="Times New Roman" panose="02020603050405020304" pitchFamily="18" charset="0"/>
              </a:rPr>
              <a:t>Text mining &amp;visualization</a:t>
            </a:r>
          </a:p>
        </p:txBody>
      </p:sp>
      <p:sp>
        <p:nvSpPr>
          <p:cNvPr id="3" name="Content Placeholder 2">
            <a:extLst>
              <a:ext uri="{FF2B5EF4-FFF2-40B4-BE49-F238E27FC236}">
                <a16:creationId xmlns:a16="http://schemas.microsoft.com/office/drawing/2014/main" id="{4B2495D7-C910-DB96-C5B7-5123463F1340}"/>
              </a:ext>
            </a:extLst>
          </p:cNvPr>
          <p:cNvSpPr>
            <a:spLocks noGrp="1"/>
          </p:cNvSpPr>
          <p:nvPr>
            <p:ph idx="1"/>
          </p:nvPr>
        </p:nvSpPr>
        <p:spPr>
          <a:xfrm>
            <a:off x="264459" y="1825625"/>
            <a:ext cx="5607423" cy="3892596"/>
          </a:xfrm>
        </p:spPr>
        <p:txBody>
          <a:bodyPr>
            <a:normAutofit lnSpcReduction="10000"/>
          </a:bodyPr>
          <a:lstStyle/>
          <a:p>
            <a:r>
              <a:rPr lang="en-US" sz="1800" dirty="0">
                <a:latin typeface="Times New Roman" panose="02020603050405020304" pitchFamily="18" charset="0"/>
                <a:cs typeface="Times New Roman" panose="02020603050405020304" pitchFamily="18" charset="0"/>
              </a:rPr>
              <a:t>Although 2.1 billion people have improved water sanitation since 1990, dwindling drinking water supplies are affecting every continent.</a:t>
            </a:r>
          </a:p>
          <a:p>
            <a:r>
              <a:rPr lang="en-US" sz="1800" dirty="0">
                <a:latin typeface="Times New Roman" panose="02020603050405020304" pitchFamily="18" charset="0"/>
                <a:cs typeface="Times New Roman" panose="02020603050405020304" pitchFamily="18" charset="0"/>
              </a:rPr>
              <a:t>More and more countries are experiencing water stress, and increasing drought and desertification is already worsening these trends.</a:t>
            </a:r>
          </a:p>
          <a:p>
            <a:r>
              <a:rPr lang="en-US" sz="1800" dirty="0">
                <a:latin typeface="Times New Roman" panose="02020603050405020304" pitchFamily="18" charset="0"/>
                <a:cs typeface="Times New Roman" panose="02020603050405020304" pitchFamily="18" charset="0"/>
              </a:rPr>
              <a:t>By 2050, it is projected that at least one in four people will suffer recurring water shortages.</a:t>
            </a:r>
          </a:p>
          <a:p>
            <a:r>
              <a:rPr lang="en-US" sz="1800" dirty="0">
                <a:latin typeface="Times New Roman" panose="02020603050405020304" pitchFamily="18" charset="0"/>
                <a:cs typeface="Times New Roman" panose="02020603050405020304" pitchFamily="18" charset="0"/>
              </a:rPr>
              <a:t>Safe and affordable drinking water for all by 2030 requires we invest in adequate infrastructure, provide sanitation facilities, and encourage hygiene.</a:t>
            </a:r>
          </a:p>
          <a:p>
            <a:r>
              <a:rPr lang="en-US" sz="1800" dirty="0">
                <a:latin typeface="Times New Roman" panose="02020603050405020304" pitchFamily="18" charset="0"/>
                <a:cs typeface="Times New Roman" panose="02020603050405020304" pitchFamily="18" charset="0"/>
              </a:rPr>
              <a:t>Ensuring universal safe and affordable drinking water involves reaching over 800 million people who lack basic services and improving accessibility and safety of services for over two billion.</a:t>
            </a:r>
            <a:endParaRPr lang="en-IN" sz="18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636DDE0-A3FE-6BE7-F402-5EFE814BBEE6}"/>
              </a:ext>
            </a:extLst>
          </p:cNvPr>
          <p:cNvSpPr txBox="1"/>
          <p:nvPr/>
        </p:nvSpPr>
        <p:spPr>
          <a:xfrm>
            <a:off x="264459" y="1139779"/>
            <a:ext cx="5683624"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Summarization- </a:t>
            </a:r>
            <a:r>
              <a:rPr lang="en-IN" sz="2400" b="1" dirty="0">
                <a:latin typeface="Times New Roman" panose="02020603050405020304" pitchFamily="18" charset="0"/>
                <a:cs typeface="Times New Roman" panose="02020603050405020304" pitchFamily="18" charset="0"/>
              </a:rPr>
              <a:t>water &amp; sanitation</a:t>
            </a:r>
            <a:r>
              <a:rPr lang="en-IN" sz="2400" dirty="0">
                <a:latin typeface="Times New Roman" panose="02020603050405020304" pitchFamily="18" charset="0"/>
                <a:cs typeface="Times New Roman" panose="02020603050405020304" pitchFamily="18" charset="0"/>
              </a:rPr>
              <a:t>, UNDP</a:t>
            </a:r>
            <a:r>
              <a:rPr lang="en-IN" sz="1600" dirty="0"/>
              <a:t> </a:t>
            </a:r>
          </a:p>
        </p:txBody>
      </p:sp>
      <p:pic>
        <p:nvPicPr>
          <p:cNvPr id="7" name="Picture 6">
            <a:extLst>
              <a:ext uri="{FF2B5EF4-FFF2-40B4-BE49-F238E27FC236}">
                <a16:creationId xmlns:a16="http://schemas.microsoft.com/office/drawing/2014/main" id="{A6EEE5DF-1794-D6C3-1A0B-0164D1C37EE7}"/>
              </a:ext>
            </a:extLst>
          </p:cNvPr>
          <p:cNvPicPr>
            <a:picLocks noChangeAspect="1"/>
          </p:cNvPicPr>
          <p:nvPr/>
        </p:nvPicPr>
        <p:blipFill rotWithShape="1">
          <a:blip r:embed="rId2"/>
          <a:srcRect l="3384" t="9931" r="48161"/>
          <a:stretch/>
        </p:blipFill>
        <p:spPr>
          <a:xfrm>
            <a:off x="5871882" y="824752"/>
            <a:ext cx="5907744" cy="5764305"/>
          </a:xfrm>
          <a:prstGeom prst="rect">
            <a:avLst/>
          </a:prstGeom>
        </p:spPr>
      </p:pic>
      <p:sp>
        <p:nvSpPr>
          <p:cNvPr id="8" name="TextBox 7">
            <a:extLst>
              <a:ext uri="{FF2B5EF4-FFF2-40B4-BE49-F238E27FC236}">
                <a16:creationId xmlns:a16="http://schemas.microsoft.com/office/drawing/2014/main" id="{C7F5CF5A-370F-A602-0A00-60F5EED837EB}"/>
              </a:ext>
            </a:extLst>
          </p:cNvPr>
          <p:cNvSpPr txBox="1"/>
          <p:nvPr/>
        </p:nvSpPr>
        <p:spPr>
          <a:xfrm>
            <a:off x="264459" y="5979459"/>
            <a:ext cx="5428129" cy="646331"/>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Also explored- Resoomer, intellippt, SMMRY, summarizer</a:t>
            </a:r>
          </a:p>
        </p:txBody>
      </p:sp>
    </p:spTree>
    <p:extLst>
      <p:ext uri="{BB962C8B-B14F-4D97-AF65-F5344CB8AC3E}">
        <p14:creationId xmlns:p14="http://schemas.microsoft.com/office/powerpoint/2010/main" val="39984879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F8934-1C83-9B54-8CC3-B1335CE3267B}"/>
              </a:ext>
            </a:extLst>
          </p:cNvPr>
          <p:cNvSpPr>
            <a:spLocks noGrp="1"/>
          </p:cNvSpPr>
          <p:nvPr>
            <p:ph type="title"/>
          </p:nvPr>
        </p:nvSpPr>
        <p:spPr>
          <a:xfrm>
            <a:off x="0" y="0"/>
            <a:ext cx="10242176" cy="432734"/>
          </a:xfrm>
        </p:spPr>
        <p:txBody>
          <a:bodyPr>
            <a:normAutofit fontScale="90000"/>
          </a:bodyPr>
          <a:lstStyle/>
          <a:p>
            <a:r>
              <a:rPr lang="en-IN" sz="3600" dirty="0">
                <a:solidFill>
                  <a:schemeClr val="bg2">
                    <a:lumMod val="75000"/>
                  </a:schemeClr>
                </a:solidFill>
                <a:latin typeface="Times New Roman" panose="02020603050405020304" pitchFamily="18" charset="0"/>
                <a:cs typeface="Times New Roman" panose="02020603050405020304" pitchFamily="18" charset="0"/>
              </a:rPr>
              <a:t>Text mining and visualization cont..</a:t>
            </a:r>
          </a:p>
        </p:txBody>
      </p:sp>
      <p:pic>
        <p:nvPicPr>
          <p:cNvPr id="5" name="Picture 4">
            <a:extLst>
              <a:ext uri="{FF2B5EF4-FFF2-40B4-BE49-F238E27FC236}">
                <a16:creationId xmlns:a16="http://schemas.microsoft.com/office/drawing/2014/main" id="{3253A73B-98DB-899A-1EA4-6D5538300761}"/>
              </a:ext>
            </a:extLst>
          </p:cNvPr>
          <p:cNvPicPr>
            <a:picLocks noChangeAspect="1"/>
          </p:cNvPicPr>
          <p:nvPr/>
        </p:nvPicPr>
        <p:blipFill rotWithShape="1">
          <a:blip r:embed="rId2">
            <a:extLst>
              <a:ext uri="{28A0092B-C50C-407E-A947-70E740481C1C}">
                <a14:useLocalDpi xmlns:a14="http://schemas.microsoft.com/office/drawing/2010/main" val="0"/>
              </a:ext>
            </a:extLst>
          </a:blip>
          <a:srcRect t="12549" r="4044" b="5621"/>
          <a:stretch/>
        </p:blipFill>
        <p:spPr>
          <a:xfrm>
            <a:off x="170329" y="1005971"/>
            <a:ext cx="11698941" cy="5611906"/>
          </a:xfrm>
          <a:prstGeom prst="rect">
            <a:avLst/>
          </a:prstGeom>
        </p:spPr>
      </p:pic>
      <p:sp>
        <p:nvSpPr>
          <p:cNvPr id="6" name="TextBox 5">
            <a:extLst>
              <a:ext uri="{FF2B5EF4-FFF2-40B4-BE49-F238E27FC236}">
                <a16:creationId xmlns:a16="http://schemas.microsoft.com/office/drawing/2014/main" id="{B6FC5718-FEC2-612D-8CB9-33F47A4EFA0C}"/>
              </a:ext>
            </a:extLst>
          </p:cNvPr>
          <p:cNvSpPr txBox="1"/>
          <p:nvPr/>
        </p:nvSpPr>
        <p:spPr>
          <a:xfrm>
            <a:off x="448235" y="654424"/>
            <a:ext cx="5127812" cy="954107"/>
          </a:xfrm>
          <a:prstGeom prst="rect">
            <a:avLst/>
          </a:prstGeom>
          <a:noFill/>
        </p:spPr>
        <p:txBody>
          <a:bodyPr wrap="square" rtlCol="0">
            <a:spAutoFit/>
          </a:bodyPr>
          <a:lstStyle/>
          <a:p>
            <a:pPr algn="ctr"/>
            <a:r>
              <a:rPr lang="en-US" sz="2000" b="0" dirty="0">
                <a:effectLst/>
                <a:latin typeface="Times New Roman" panose="02020603050405020304" pitchFamily="18" charset="0"/>
                <a:cs typeface="Times New Roman" panose="02020603050405020304" pitchFamily="18" charset="0"/>
              </a:rPr>
              <a:t>Voyant Tools 2.0 (Corpus View)</a:t>
            </a:r>
            <a:r>
              <a:rPr lang="en-US" b="0" dirty="0">
                <a:solidFill>
                  <a:srgbClr val="FFFFFF"/>
                </a:solidFill>
                <a:effectLst/>
                <a:latin typeface="inherit"/>
              </a:rPr>
              <a:t>)</a:t>
            </a:r>
          </a:p>
          <a:p>
            <a:br>
              <a:rPr lang="en-US" u="none" strike="noStrike" dirty="0">
                <a:solidFill>
                  <a:srgbClr val="4D4D4D"/>
                </a:solidFill>
                <a:effectLst/>
              </a:rPr>
            </a:br>
            <a:endParaRPr lang="en-IN" dirty="0"/>
          </a:p>
        </p:txBody>
      </p:sp>
      <p:sp>
        <p:nvSpPr>
          <p:cNvPr id="7" name="TextBox 6">
            <a:extLst>
              <a:ext uri="{FF2B5EF4-FFF2-40B4-BE49-F238E27FC236}">
                <a16:creationId xmlns:a16="http://schemas.microsoft.com/office/drawing/2014/main" id="{5D5EEB9A-B02A-61D8-AD75-42A621969FDB}"/>
              </a:ext>
            </a:extLst>
          </p:cNvPr>
          <p:cNvSpPr txBox="1"/>
          <p:nvPr/>
        </p:nvSpPr>
        <p:spPr>
          <a:xfrm>
            <a:off x="8252011" y="636639"/>
            <a:ext cx="3980329"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hlinkClick r:id="rId3"/>
              </a:rPr>
              <a:t>From text analysis portal for research</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37396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EF1A8-BEE3-0535-9BAC-80F75B47B23E}"/>
              </a:ext>
            </a:extLst>
          </p:cNvPr>
          <p:cNvSpPr>
            <a:spLocks noGrp="1"/>
          </p:cNvSpPr>
          <p:nvPr>
            <p:ph type="title"/>
          </p:nvPr>
        </p:nvSpPr>
        <p:spPr>
          <a:xfrm>
            <a:off x="0" y="0"/>
            <a:ext cx="10515600" cy="576169"/>
          </a:xfrm>
        </p:spPr>
        <p:txBody>
          <a:bodyPr>
            <a:normAutofit fontScale="90000"/>
          </a:bodyPr>
          <a:lstStyle/>
          <a:p>
            <a:r>
              <a:rPr lang="en-US" sz="3600" dirty="0">
                <a:solidFill>
                  <a:schemeClr val="bg2">
                    <a:lumMod val="50000"/>
                  </a:schemeClr>
                </a:solidFill>
                <a:latin typeface="Times New Roman" panose="02020603050405020304" pitchFamily="18" charset="0"/>
                <a:cs typeface="Times New Roman" panose="02020603050405020304" pitchFamily="18" charset="0"/>
              </a:rPr>
              <a:t>Text visualization cont..</a:t>
            </a:r>
            <a:endParaRPr lang="en-IN" sz="3600" dirty="0">
              <a:solidFill>
                <a:schemeClr val="bg2">
                  <a:lumMod val="50000"/>
                </a:schemeClr>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24444EC7-8B97-822A-4CC0-99ABADD038AF}"/>
              </a:ext>
            </a:extLst>
          </p:cNvPr>
          <p:cNvPicPr>
            <a:picLocks noGrp="1" noChangeAspect="1"/>
          </p:cNvPicPr>
          <p:nvPr>
            <p:ph idx="1"/>
          </p:nvPr>
        </p:nvPicPr>
        <p:blipFill>
          <a:blip r:embed="rId2"/>
          <a:stretch>
            <a:fillRect/>
          </a:stretch>
        </p:blipFill>
        <p:spPr>
          <a:xfrm>
            <a:off x="878541" y="1718515"/>
            <a:ext cx="6078070" cy="4563316"/>
          </a:xfrm>
        </p:spPr>
      </p:pic>
      <p:sp>
        <p:nvSpPr>
          <p:cNvPr id="4" name="TextBox 3">
            <a:extLst>
              <a:ext uri="{FF2B5EF4-FFF2-40B4-BE49-F238E27FC236}">
                <a16:creationId xmlns:a16="http://schemas.microsoft.com/office/drawing/2014/main" id="{6F52EA88-9EF2-C7D8-BF7D-AE1764725B35}"/>
              </a:ext>
            </a:extLst>
          </p:cNvPr>
          <p:cNvSpPr txBox="1"/>
          <p:nvPr/>
        </p:nvSpPr>
        <p:spPr>
          <a:xfrm>
            <a:off x="5257800" y="576169"/>
            <a:ext cx="6172200" cy="861774"/>
          </a:xfrm>
          <a:prstGeom prst="rect">
            <a:avLst/>
          </a:prstGeom>
          <a:noFill/>
        </p:spPr>
        <p:txBody>
          <a:bodyPr wrap="square">
            <a:spAutoFit/>
          </a:bodyPr>
          <a:lstStyle/>
          <a:p>
            <a:r>
              <a:rPr lang="en-IN" sz="1800" dirty="0">
                <a:latin typeface="Times New Roman" panose="02020603050405020304" pitchFamily="18" charset="0"/>
                <a:cs typeface="Times New Roman" panose="02020603050405020304" pitchFamily="18" charset="0"/>
              </a:rPr>
              <a:t>Input data </a:t>
            </a:r>
          </a:p>
          <a:p>
            <a:r>
              <a:rPr lang="en-IN" sz="1800" dirty="0">
                <a:latin typeface="Times New Roman" panose="02020603050405020304" pitchFamily="18" charset="0"/>
                <a:cs typeface="Times New Roman" panose="02020603050405020304" pitchFamily="18" charset="0"/>
              </a:rPr>
              <a:t>Web of science: ‘</a:t>
            </a:r>
            <a:r>
              <a:rPr lang="en-IN" sz="1800" b="1" dirty="0">
                <a:latin typeface="Times New Roman" panose="02020603050405020304" pitchFamily="18" charset="0"/>
                <a:cs typeface="Times New Roman" panose="02020603050405020304" pitchFamily="18" charset="0"/>
              </a:rPr>
              <a:t>Climate related development India</a:t>
            </a:r>
            <a:r>
              <a:rPr lang="en-IN" dirty="0"/>
              <a:t>’ – </a:t>
            </a:r>
            <a:r>
              <a:rPr lang="en-IN" sz="1400" dirty="0">
                <a:latin typeface="Times New Roman" panose="02020603050405020304" pitchFamily="18" charset="0"/>
                <a:cs typeface="Times New Roman" panose="02020603050405020304" pitchFamily="18" charset="0"/>
              </a:rPr>
              <a:t>1K papers</a:t>
            </a:r>
          </a:p>
          <a:p>
            <a:r>
              <a:rPr lang="en-IN" sz="1400" dirty="0">
                <a:latin typeface="Times New Roman" panose="02020603050405020304" pitchFamily="18" charset="0"/>
                <a:cs typeface="Times New Roman" panose="02020603050405020304" pitchFamily="18" charset="0"/>
              </a:rPr>
              <a:t>Title, author, abstract</a:t>
            </a:r>
          </a:p>
        </p:txBody>
      </p:sp>
      <p:sp>
        <p:nvSpPr>
          <p:cNvPr id="6" name="TextBox 5">
            <a:extLst>
              <a:ext uri="{FF2B5EF4-FFF2-40B4-BE49-F238E27FC236}">
                <a16:creationId xmlns:a16="http://schemas.microsoft.com/office/drawing/2014/main" id="{0BC05349-07A3-91AF-D6B4-E87BA5F5F018}"/>
              </a:ext>
            </a:extLst>
          </p:cNvPr>
          <p:cNvSpPr txBox="1"/>
          <p:nvPr/>
        </p:nvSpPr>
        <p:spPr>
          <a:xfrm>
            <a:off x="7906871" y="2043953"/>
            <a:ext cx="2922494"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Tool used:  </a:t>
            </a:r>
            <a:r>
              <a:rPr lang="en-US" sz="1800" b="0" dirty="0">
                <a:effectLst/>
                <a:latin typeface="Times New Roman" panose="02020603050405020304" pitchFamily="18" charset="0"/>
                <a:cs typeface="Times New Roman" panose="02020603050405020304" pitchFamily="18" charset="0"/>
              </a:rPr>
              <a:t>Voyant Tools 2.0 (Corpus View)</a:t>
            </a:r>
            <a:r>
              <a:rPr lang="en-US" b="0" dirty="0">
                <a:solidFill>
                  <a:srgbClr val="FFFFFF"/>
                </a:solidFill>
                <a:effectLst/>
                <a:latin typeface="Times New Roman" panose="02020603050405020304" pitchFamily="18" charset="0"/>
                <a:cs typeface="Times New Roman" panose="02020603050405020304" pitchFamily="18" charset="0"/>
              </a:rPr>
              <a:t>)</a:t>
            </a:r>
          </a:p>
          <a:p>
            <a:endParaRPr lang="en-IN" dirty="0"/>
          </a:p>
        </p:txBody>
      </p:sp>
    </p:spTree>
    <p:extLst>
      <p:ext uri="{BB962C8B-B14F-4D97-AF65-F5344CB8AC3E}">
        <p14:creationId xmlns:p14="http://schemas.microsoft.com/office/powerpoint/2010/main" val="3186048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DC22A-9D1F-1506-750C-46AD95C16264}"/>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IPCC PRINCIPLES </a:t>
            </a:r>
            <a:endParaRPr lang="en-IN" dirty="0"/>
          </a:p>
        </p:txBody>
      </p:sp>
      <p:sp>
        <p:nvSpPr>
          <p:cNvPr id="3" name="Content Placeholder 2">
            <a:extLst>
              <a:ext uri="{FF2B5EF4-FFF2-40B4-BE49-F238E27FC236}">
                <a16:creationId xmlns:a16="http://schemas.microsoft.com/office/drawing/2014/main" id="{600CC88A-10BB-71C0-D687-87D0E73CF583}"/>
              </a:ext>
            </a:extLst>
          </p:cNvPr>
          <p:cNvSpPr>
            <a:spLocks noGrp="1"/>
          </p:cNvSpPr>
          <p:nvPr>
            <p:ph idx="1"/>
          </p:nvPr>
        </p:nvSpPr>
        <p:spPr/>
        <p:txBody>
          <a:bodyPr/>
          <a:lstStyle/>
          <a:p>
            <a:pPr marL="0" indent="0" algn="l">
              <a:lnSpc>
                <a:spcPct val="150000"/>
              </a:lnSpc>
              <a:buNone/>
            </a:pPr>
            <a:r>
              <a:rPr lang="en-US" b="0" i="0" dirty="0">
                <a:solidFill>
                  <a:srgbClr val="202122"/>
                </a:solidFill>
                <a:effectLst/>
                <a:latin typeface="Times New Roman" panose="02020603050405020304" pitchFamily="18" charset="0"/>
                <a:cs typeface="Times New Roman" panose="02020603050405020304" pitchFamily="18" charset="0"/>
              </a:rPr>
              <a:t>The IPCC has adopted its rules of procedure in the "Principles Governing IPCC Work". These state that the IPCC will assess  </a:t>
            </a:r>
          </a:p>
          <a:p>
            <a:pPr>
              <a:lnSpc>
                <a:spcPct val="150000"/>
              </a:lnSpc>
              <a:buFont typeface="Wingdings" panose="05000000000000000000" pitchFamily="2" charset="2"/>
              <a:buChar char="ü"/>
            </a:pPr>
            <a:r>
              <a:rPr lang="en-US" dirty="0">
                <a:solidFill>
                  <a:srgbClr val="202122"/>
                </a:solidFill>
                <a:latin typeface="Arial" panose="020B0604020202020204" pitchFamily="34" charset="0"/>
              </a:rPr>
              <a:t>       </a:t>
            </a:r>
            <a:r>
              <a:rPr lang="en-US" dirty="0">
                <a:solidFill>
                  <a:srgbClr val="202122"/>
                </a:solidFill>
                <a:latin typeface="Times New Roman" panose="02020603050405020304" pitchFamily="18" charset="0"/>
                <a:cs typeface="Times New Roman" panose="02020603050405020304" pitchFamily="18" charset="0"/>
              </a:rPr>
              <a:t>T</a:t>
            </a:r>
            <a:r>
              <a:rPr lang="en-US" b="0" i="0" dirty="0">
                <a:solidFill>
                  <a:srgbClr val="202122"/>
                </a:solidFill>
                <a:effectLst/>
                <a:latin typeface="Times New Roman" panose="02020603050405020304" pitchFamily="18" charset="0"/>
                <a:cs typeface="Times New Roman" panose="02020603050405020304" pitchFamily="18" charset="0"/>
              </a:rPr>
              <a:t>he risk of </a:t>
            </a:r>
            <a:r>
              <a:rPr lang="en-US" b="0" i="0" u="none" strike="noStrike" dirty="0">
                <a:solidFill>
                  <a:srgbClr val="3366CC"/>
                </a:solidFill>
                <a:effectLst/>
                <a:latin typeface="Times New Roman" panose="02020603050405020304" pitchFamily="18" charset="0"/>
                <a:cs typeface="Times New Roman" panose="02020603050405020304" pitchFamily="18" charset="0"/>
              </a:rPr>
              <a:t>climate change</a:t>
            </a:r>
            <a:r>
              <a:rPr lang="en-US" b="0" i="0" dirty="0">
                <a:solidFill>
                  <a:srgbClr val="202122"/>
                </a:solidFill>
                <a:effectLst/>
                <a:latin typeface="Times New Roman" panose="02020603050405020304" pitchFamily="18" charset="0"/>
                <a:cs typeface="Times New Roman" panose="02020603050405020304" pitchFamily="18" charset="0"/>
              </a:rPr>
              <a:t> caused by human activities,</a:t>
            </a:r>
          </a:p>
          <a:p>
            <a:pPr>
              <a:lnSpc>
                <a:spcPct val="150000"/>
              </a:lnSpc>
              <a:buFont typeface="Wingdings" panose="05000000000000000000" pitchFamily="2" charset="2"/>
              <a:buChar char="ü"/>
            </a:pPr>
            <a:r>
              <a:rPr lang="en-US" dirty="0">
                <a:solidFill>
                  <a:srgbClr val="202122"/>
                </a:solidFill>
                <a:latin typeface="Times New Roman" panose="02020603050405020304" pitchFamily="18" charset="0"/>
                <a:cs typeface="Times New Roman" panose="02020603050405020304" pitchFamily="18" charset="0"/>
              </a:rPr>
              <a:t>        </a:t>
            </a:r>
            <a:r>
              <a:rPr lang="en-US" b="0" i="0" dirty="0">
                <a:solidFill>
                  <a:srgbClr val="202122"/>
                </a:solidFill>
                <a:effectLst/>
                <a:latin typeface="Times New Roman" panose="02020603050405020304" pitchFamily="18" charset="0"/>
                <a:cs typeface="Times New Roman" panose="02020603050405020304" pitchFamily="18" charset="0"/>
              </a:rPr>
              <a:t>Its </a:t>
            </a:r>
            <a:r>
              <a:rPr lang="en-US" b="0" i="0" u="none" strike="noStrike" dirty="0">
                <a:solidFill>
                  <a:schemeClr val="accent4">
                    <a:lumMod val="75000"/>
                  </a:schemeClr>
                </a:solidFill>
                <a:effectLst/>
                <a:latin typeface="Times New Roman" panose="02020603050405020304" pitchFamily="18" charset="0"/>
                <a:cs typeface="Times New Roman" panose="02020603050405020304" pitchFamily="18" charset="0"/>
              </a:rPr>
              <a:t>potential impacts</a:t>
            </a:r>
            <a:r>
              <a:rPr lang="en-US" b="0" i="0" dirty="0">
                <a:solidFill>
                  <a:srgbClr val="202122"/>
                </a:solidFill>
                <a:effectLst/>
                <a:latin typeface="Times New Roman" panose="02020603050405020304" pitchFamily="18" charset="0"/>
                <a:cs typeface="Times New Roman" panose="02020603050405020304" pitchFamily="18" charset="0"/>
              </a:rPr>
              <a:t>, and</a:t>
            </a:r>
          </a:p>
          <a:p>
            <a:pPr>
              <a:lnSpc>
                <a:spcPct val="150000"/>
              </a:lnSpc>
              <a:buFont typeface="Wingdings" panose="05000000000000000000" pitchFamily="2" charset="2"/>
              <a:buChar char="ü"/>
            </a:pPr>
            <a:r>
              <a:rPr lang="en-US" dirty="0">
                <a:solidFill>
                  <a:srgbClr val="202122"/>
                </a:solidFill>
                <a:latin typeface="Times New Roman" panose="02020603050405020304" pitchFamily="18" charset="0"/>
                <a:cs typeface="Times New Roman" panose="02020603050405020304" pitchFamily="18" charset="0"/>
              </a:rPr>
              <a:t>        </a:t>
            </a:r>
            <a:r>
              <a:rPr lang="en-US" b="0" i="0" dirty="0">
                <a:solidFill>
                  <a:srgbClr val="202122"/>
                </a:solidFill>
                <a:effectLst/>
                <a:latin typeface="Times New Roman" panose="02020603050405020304" pitchFamily="18" charset="0"/>
                <a:cs typeface="Times New Roman" panose="02020603050405020304" pitchFamily="18" charset="0"/>
              </a:rPr>
              <a:t>possible </a:t>
            </a:r>
            <a:r>
              <a:rPr lang="en-US" b="0" i="0" u="none" strike="noStrike" dirty="0">
                <a:solidFill>
                  <a:srgbClr val="800000"/>
                </a:solidFill>
                <a:effectLst/>
                <a:latin typeface="Times New Roman" panose="02020603050405020304" pitchFamily="18" charset="0"/>
                <a:cs typeface="Times New Roman" panose="02020603050405020304" pitchFamily="18" charset="0"/>
              </a:rPr>
              <a:t>options for prevention</a:t>
            </a:r>
            <a:r>
              <a:rPr lang="en-US" b="0" i="0" dirty="0">
                <a:solidFill>
                  <a:srgbClr val="202122"/>
                </a:solidFill>
                <a:effectLst/>
                <a:latin typeface="Arial" panose="020B0604020202020204" pitchFamily="34" charset="0"/>
              </a:rPr>
              <a:t>.</a:t>
            </a:r>
          </a:p>
          <a:p>
            <a:pPr marL="0" indent="0">
              <a:buNone/>
            </a:pPr>
            <a:endParaRPr lang="en-IN" dirty="0"/>
          </a:p>
        </p:txBody>
      </p:sp>
    </p:spTree>
    <p:extLst>
      <p:ext uri="{BB962C8B-B14F-4D97-AF65-F5344CB8AC3E}">
        <p14:creationId xmlns:p14="http://schemas.microsoft.com/office/powerpoint/2010/main" val="2927768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3AE9B-9433-D915-7A6A-103B74DF0ACB}"/>
              </a:ext>
            </a:extLst>
          </p:cNvPr>
          <p:cNvSpPr>
            <a:spLocks noGrp="1"/>
          </p:cNvSpPr>
          <p:nvPr>
            <p:ph type="title"/>
          </p:nvPr>
        </p:nvSpPr>
        <p:spPr>
          <a:xfrm>
            <a:off x="23132" y="0"/>
            <a:ext cx="11174506" cy="699527"/>
          </a:xfrm>
        </p:spPr>
        <p:txBody>
          <a:bodyPr>
            <a:normAutofit/>
          </a:bodyPr>
          <a:lstStyle/>
          <a:p>
            <a:r>
              <a:rPr lang="en-IN" sz="3200" dirty="0">
                <a:latin typeface="Times New Roman" panose="02020603050405020304" pitchFamily="18" charset="0"/>
                <a:cs typeface="Times New Roman" panose="02020603050405020304" pitchFamily="18" charset="0"/>
              </a:rPr>
              <a:t>Word cloud from chapter15 “Finance &amp; Investment”</a:t>
            </a:r>
          </a:p>
        </p:txBody>
      </p:sp>
      <p:pic>
        <p:nvPicPr>
          <p:cNvPr id="4" name="Content Placeholder 3">
            <a:extLst>
              <a:ext uri="{FF2B5EF4-FFF2-40B4-BE49-F238E27FC236}">
                <a16:creationId xmlns:a16="http://schemas.microsoft.com/office/drawing/2014/main" id="{768DE31F-2AAF-0896-A5AC-FDCF8CE1009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497" y="1253331"/>
            <a:ext cx="8296116" cy="4986104"/>
          </a:xfrm>
          <a:prstGeom prst="rect">
            <a:avLst/>
          </a:prstGeom>
        </p:spPr>
      </p:pic>
      <p:pic>
        <p:nvPicPr>
          <p:cNvPr id="6" name="Picture 5">
            <a:extLst>
              <a:ext uri="{FF2B5EF4-FFF2-40B4-BE49-F238E27FC236}">
                <a16:creationId xmlns:a16="http://schemas.microsoft.com/office/drawing/2014/main" id="{EDCB0B62-3DB1-C769-8259-D830A03665BC}"/>
              </a:ext>
            </a:extLst>
          </p:cNvPr>
          <p:cNvPicPr>
            <a:picLocks noChangeAspect="1"/>
          </p:cNvPicPr>
          <p:nvPr/>
        </p:nvPicPr>
        <p:blipFill rotWithShape="1">
          <a:blip r:embed="rId3"/>
          <a:srcRect l="4485" t="30327" r="42868" b="16079"/>
          <a:stretch/>
        </p:blipFill>
        <p:spPr>
          <a:xfrm>
            <a:off x="5588775" y="1021976"/>
            <a:ext cx="6418729" cy="3675529"/>
          </a:xfrm>
          <a:prstGeom prst="rect">
            <a:avLst/>
          </a:prstGeom>
        </p:spPr>
      </p:pic>
      <p:sp>
        <p:nvSpPr>
          <p:cNvPr id="3" name="TextBox 2">
            <a:extLst>
              <a:ext uri="{FF2B5EF4-FFF2-40B4-BE49-F238E27FC236}">
                <a16:creationId xmlns:a16="http://schemas.microsoft.com/office/drawing/2014/main" id="{244DAB93-71DC-C2E0-C4C5-19938973A03D}"/>
              </a:ext>
            </a:extLst>
          </p:cNvPr>
          <p:cNvSpPr txBox="1"/>
          <p:nvPr/>
        </p:nvSpPr>
        <p:spPr>
          <a:xfrm>
            <a:off x="322729" y="787890"/>
            <a:ext cx="4661647"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Using keywords extracted using gensim</a:t>
            </a:r>
          </a:p>
        </p:txBody>
      </p:sp>
      <p:sp>
        <p:nvSpPr>
          <p:cNvPr id="5" name="TextBox 4">
            <a:extLst>
              <a:ext uri="{FF2B5EF4-FFF2-40B4-BE49-F238E27FC236}">
                <a16:creationId xmlns:a16="http://schemas.microsoft.com/office/drawing/2014/main" id="{66381328-70B5-0AC8-8D97-995A9DFA3E6D}"/>
              </a:ext>
            </a:extLst>
          </p:cNvPr>
          <p:cNvSpPr txBox="1"/>
          <p:nvPr/>
        </p:nvSpPr>
        <p:spPr>
          <a:xfrm>
            <a:off x="8812306" y="699527"/>
            <a:ext cx="3119718" cy="307777"/>
          </a:xfrm>
          <a:prstGeom prst="rect">
            <a:avLst/>
          </a:prstGeom>
          <a:noFill/>
        </p:spPr>
        <p:txBody>
          <a:bodyPr wrap="square" rtlCol="0">
            <a:spAutoFit/>
          </a:bodyPr>
          <a:lstStyle/>
          <a:p>
            <a:r>
              <a:rPr lang="en-IN" sz="1400" dirty="0">
                <a:latin typeface="Times New Roman" panose="02020603050405020304" pitchFamily="18" charset="0"/>
                <a:cs typeface="Times New Roman" panose="02020603050405020304" pitchFamily="18" charset="0"/>
              </a:rPr>
              <a:t>Python code for word cloud generation</a:t>
            </a:r>
          </a:p>
        </p:txBody>
      </p:sp>
    </p:spTree>
    <p:extLst>
      <p:ext uri="{BB962C8B-B14F-4D97-AF65-F5344CB8AC3E}">
        <p14:creationId xmlns:p14="http://schemas.microsoft.com/office/powerpoint/2010/main" val="38075247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CC26A-533E-8956-DB4F-06F6955C2714}"/>
              </a:ext>
            </a:extLst>
          </p:cNvPr>
          <p:cNvSpPr>
            <a:spLocks noGrp="1"/>
          </p:cNvSpPr>
          <p:nvPr>
            <p:ph type="title"/>
          </p:nvPr>
        </p:nvSpPr>
        <p:spPr>
          <a:xfrm>
            <a:off x="132080" y="822474"/>
            <a:ext cx="2773680" cy="473392"/>
          </a:xfrm>
        </p:spPr>
        <p:txBody>
          <a:bodyPr>
            <a:normAutofit fontScale="90000"/>
          </a:bodyPr>
          <a:lstStyle/>
          <a:p>
            <a:r>
              <a:rPr lang="en-IN" sz="3200" dirty="0">
                <a:latin typeface="Times New Roman" panose="02020603050405020304" pitchFamily="18" charset="0"/>
                <a:cs typeface="Times New Roman" panose="02020603050405020304" pitchFamily="18" charset="0"/>
              </a:rPr>
              <a:t>VOS viewer </a:t>
            </a:r>
          </a:p>
        </p:txBody>
      </p:sp>
      <p:sp>
        <p:nvSpPr>
          <p:cNvPr id="10" name="TextBox 9">
            <a:extLst>
              <a:ext uri="{FF2B5EF4-FFF2-40B4-BE49-F238E27FC236}">
                <a16:creationId xmlns:a16="http://schemas.microsoft.com/office/drawing/2014/main" id="{E085C7CA-4854-9437-2353-3FB4C3CC3E81}"/>
              </a:ext>
            </a:extLst>
          </p:cNvPr>
          <p:cNvSpPr txBox="1"/>
          <p:nvPr/>
        </p:nvSpPr>
        <p:spPr>
          <a:xfrm>
            <a:off x="0" y="0"/>
            <a:ext cx="7874000" cy="523220"/>
          </a:xfrm>
          <a:prstGeom prst="rect">
            <a:avLst/>
          </a:prstGeom>
          <a:noFill/>
        </p:spPr>
        <p:txBody>
          <a:bodyPr wrap="square" rtlCol="0">
            <a:spAutoFit/>
          </a:bodyPr>
          <a:lstStyle/>
          <a:p>
            <a:r>
              <a:rPr lang="en-IN" sz="2800" dirty="0">
                <a:solidFill>
                  <a:schemeClr val="bg2">
                    <a:lumMod val="50000"/>
                  </a:schemeClr>
                </a:solidFill>
                <a:latin typeface="Times New Roman" panose="02020603050405020304" pitchFamily="18" charset="0"/>
                <a:cs typeface="Times New Roman" panose="02020603050405020304" pitchFamily="18" charset="0"/>
              </a:rPr>
              <a:t>Text visualization cont..</a:t>
            </a:r>
          </a:p>
        </p:txBody>
      </p:sp>
      <p:sp>
        <p:nvSpPr>
          <p:cNvPr id="11" name="TextBox 10">
            <a:extLst>
              <a:ext uri="{FF2B5EF4-FFF2-40B4-BE49-F238E27FC236}">
                <a16:creationId xmlns:a16="http://schemas.microsoft.com/office/drawing/2014/main" id="{EEA9060A-AD5B-AA83-C055-6555B03B01FB}"/>
              </a:ext>
            </a:extLst>
          </p:cNvPr>
          <p:cNvSpPr txBox="1"/>
          <p:nvPr/>
        </p:nvSpPr>
        <p:spPr>
          <a:xfrm>
            <a:off x="7680960" y="0"/>
            <a:ext cx="3931920" cy="1292662"/>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Input data </a:t>
            </a:r>
          </a:p>
          <a:p>
            <a:r>
              <a:rPr lang="en-IN" sz="2000" dirty="0">
                <a:latin typeface="Times New Roman" panose="02020603050405020304" pitchFamily="18" charset="0"/>
                <a:cs typeface="Times New Roman" panose="02020603050405020304" pitchFamily="18" charset="0"/>
              </a:rPr>
              <a:t>Web of science: ‘</a:t>
            </a:r>
            <a:r>
              <a:rPr lang="en-IN" sz="2000" b="1" dirty="0">
                <a:latin typeface="Times New Roman" panose="02020603050405020304" pitchFamily="18" charset="0"/>
                <a:cs typeface="Times New Roman" panose="02020603050405020304" pitchFamily="18" charset="0"/>
              </a:rPr>
              <a:t>Climate related development India</a:t>
            </a:r>
            <a:r>
              <a:rPr lang="en-IN" dirty="0"/>
              <a:t>’ – </a:t>
            </a:r>
            <a:r>
              <a:rPr lang="en-IN" sz="1600" dirty="0">
                <a:latin typeface="Times New Roman" panose="02020603050405020304" pitchFamily="18" charset="0"/>
                <a:cs typeface="Times New Roman" panose="02020603050405020304" pitchFamily="18" charset="0"/>
              </a:rPr>
              <a:t>1K papers</a:t>
            </a:r>
          </a:p>
          <a:p>
            <a:r>
              <a:rPr lang="en-IN" sz="1600" dirty="0">
                <a:latin typeface="Times New Roman" panose="02020603050405020304" pitchFamily="18" charset="0"/>
                <a:cs typeface="Times New Roman" panose="02020603050405020304" pitchFamily="18" charset="0"/>
              </a:rPr>
              <a:t>Density visualization</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D9D4005-2AE1-D984-11BC-A0663B5BD4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9530" y="1314917"/>
            <a:ext cx="9699811" cy="5020235"/>
          </a:xfrm>
          <a:prstGeom prst="rect">
            <a:avLst/>
          </a:prstGeom>
        </p:spPr>
      </p:pic>
    </p:spTree>
    <p:extLst>
      <p:ext uri="{BB962C8B-B14F-4D97-AF65-F5344CB8AC3E}">
        <p14:creationId xmlns:p14="http://schemas.microsoft.com/office/powerpoint/2010/main" val="4458318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4300066-F75D-6689-1ACA-EAB9240218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295" y="684911"/>
            <a:ext cx="10145409" cy="5991330"/>
          </a:xfrm>
          <a:prstGeom prst="rect">
            <a:avLst/>
          </a:prstGeom>
        </p:spPr>
      </p:pic>
      <p:sp>
        <p:nvSpPr>
          <p:cNvPr id="5" name="Title 4">
            <a:extLst>
              <a:ext uri="{FF2B5EF4-FFF2-40B4-BE49-F238E27FC236}">
                <a16:creationId xmlns:a16="http://schemas.microsoft.com/office/drawing/2014/main" id="{98179A31-19C3-AF03-77BC-B628F7FDC788}"/>
              </a:ext>
            </a:extLst>
          </p:cNvPr>
          <p:cNvSpPr>
            <a:spLocks noGrp="1"/>
          </p:cNvSpPr>
          <p:nvPr>
            <p:ph type="title"/>
          </p:nvPr>
        </p:nvSpPr>
        <p:spPr>
          <a:xfrm>
            <a:off x="0" y="311056"/>
            <a:ext cx="10515600" cy="495487"/>
          </a:xfrm>
        </p:spPr>
        <p:txBody>
          <a:bodyPr>
            <a:noAutofit/>
          </a:bodyPr>
          <a:lstStyle/>
          <a:p>
            <a:r>
              <a:rPr lang="en-IN" sz="3200" dirty="0">
                <a:solidFill>
                  <a:schemeClr val="bg2">
                    <a:lumMod val="50000"/>
                  </a:schemeClr>
                </a:solidFill>
                <a:latin typeface="Times New Roman" panose="02020603050405020304" pitchFamily="18" charset="0"/>
                <a:cs typeface="Times New Roman" panose="02020603050405020304" pitchFamily="18" charset="0"/>
              </a:rPr>
              <a:t>Text visualization cont..</a:t>
            </a:r>
            <a:br>
              <a:rPr lang="en-IN" sz="3600" dirty="0">
                <a:solidFill>
                  <a:schemeClr val="bg2">
                    <a:lumMod val="50000"/>
                  </a:schemeClr>
                </a:solidFill>
              </a:rPr>
            </a:br>
            <a:endParaRPr lang="en-IN" sz="3600" dirty="0">
              <a:solidFill>
                <a:schemeClr val="bg2">
                  <a:lumMod val="50000"/>
                </a:schemeClr>
              </a:solidFill>
            </a:endParaRPr>
          </a:p>
        </p:txBody>
      </p:sp>
      <p:sp>
        <p:nvSpPr>
          <p:cNvPr id="7" name="TextBox 6">
            <a:extLst>
              <a:ext uri="{FF2B5EF4-FFF2-40B4-BE49-F238E27FC236}">
                <a16:creationId xmlns:a16="http://schemas.microsoft.com/office/drawing/2014/main" id="{2B2FCDD4-D3B5-55FD-7D63-C322E93F4D1B}"/>
              </a:ext>
            </a:extLst>
          </p:cNvPr>
          <p:cNvSpPr txBox="1"/>
          <p:nvPr/>
        </p:nvSpPr>
        <p:spPr>
          <a:xfrm>
            <a:off x="217394" y="684911"/>
            <a:ext cx="6172200"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VOSviewer</a:t>
            </a:r>
            <a:r>
              <a:rPr lang="en-IN" sz="1800" dirty="0">
                <a:latin typeface="Times New Roman" panose="02020603050405020304" pitchFamily="18" charset="0"/>
                <a:cs typeface="Times New Roman" panose="02020603050405020304" pitchFamily="18" charset="0"/>
              </a:rPr>
              <a:t> </a:t>
            </a:r>
            <a:endParaRPr lang="en-IN" dirty="0"/>
          </a:p>
        </p:txBody>
      </p:sp>
      <p:sp>
        <p:nvSpPr>
          <p:cNvPr id="10" name="TextBox 9">
            <a:extLst>
              <a:ext uri="{FF2B5EF4-FFF2-40B4-BE49-F238E27FC236}">
                <a16:creationId xmlns:a16="http://schemas.microsoft.com/office/drawing/2014/main" id="{4CB2A430-EA89-DE24-D807-3ACFD4EC9D1F}"/>
              </a:ext>
            </a:extLst>
          </p:cNvPr>
          <p:cNvSpPr txBox="1"/>
          <p:nvPr/>
        </p:nvSpPr>
        <p:spPr>
          <a:xfrm>
            <a:off x="8122024" y="143435"/>
            <a:ext cx="3469341"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Overlay visualization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92816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04B7D4F-F44D-CF3A-4E0A-3E04957770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761999"/>
            <a:ext cx="10034225" cy="5925671"/>
          </a:xfrm>
          <a:prstGeom prst="rect">
            <a:avLst/>
          </a:prstGeom>
        </p:spPr>
      </p:pic>
      <p:sp>
        <p:nvSpPr>
          <p:cNvPr id="2" name="Title 1">
            <a:extLst>
              <a:ext uri="{FF2B5EF4-FFF2-40B4-BE49-F238E27FC236}">
                <a16:creationId xmlns:a16="http://schemas.microsoft.com/office/drawing/2014/main" id="{91D92B83-9529-9414-BF3A-AE6D86AFE25C}"/>
              </a:ext>
            </a:extLst>
          </p:cNvPr>
          <p:cNvSpPr>
            <a:spLocks noGrp="1"/>
          </p:cNvSpPr>
          <p:nvPr>
            <p:ph type="title"/>
          </p:nvPr>
        </p:nvSpPr>
        <p:spPr>
          <a:xfrm>
            <a:off x="838200" y="1030941"/>
            <a:ext cx="3330388" cy="659747"/>
          </a:xfrm>
        </p:spPr>
        <p:txBody>
          <a:bodyPr>
            <a:normAutofit fontScale="90000"/>
          </a:bodyPr>
          <a:lstStyle/>
          <a:p>
            <a:r>
              <a:rPr lang="en-IN" sz="3100" dirty="0">
                <a:latin typeface="Times New Roman" panose="02020603050405020304" pitchFamily="18" charset="0"/>
                <a:cs typeface="Times New Roman" panose="02020603050405020304" pitchFamily="18" charset="0"/>
              </a:rPr>
              <a:t>VOSviewer</a:t>
            </a:r>
            <a:r>
              <a:rPr lang="en-IN" sz="4400" dirty="0">
                <a:latin typeface="Times New Roman" panose="02020603050405020304" pitchFamily="18" charset="0"/>
                <a:cs typeface="Times New Roman" panose="02020603050405020304" pitchFamily="18" charset="0"/>
              </a:rPr>
              <a:t> </a:t>
            </a:r>
            <a:endParaRPr lang="en-IN" dirty="0"/>
          </a:p>
        </p:txBody>
      </p:sp>
      <p:sp>
        <p:nvSpPr>
          <p:cNvPr id="5" name="TextBox 4">
            <a:extLst>
              <a:ext uri="{FF2B5EF4-FFF2-40B4-BE49-F238E27FC236}">
                <a16:creationId xmlns:a16="http://schemas.microsoft.com/office/drawing/2014/main" id="{8AAB68D9-344F-9AD3-A80D-049C40BB6013}"/>
              </a:ext>
            </a:extLst>
          </p:cNvPr>
          <p:cNvSpPr txBox="1"/>
          <p:nvPr/>
        </p:nvSpPr>
        <p:spPr>
          <a:xfrm>
            <a:off x="-40341" y="0"/>
            <a:ext cx="5486400" cy="523220"/>
          </a:xfrm>
          <a:prstGeom prst="rect">
            <a:avLst/>
          </a:prstGeom>
          <a:noFill/>
        </p:spPr>
        <p:txBody>
          <a:bodyPr wrap="square" rtlCol="0">
            <a:spAutoFit/>
          </a:bodyPr>
          <a:lstStyle/>
          <a:p>
            <a:r>
              <a:rPr lang="en-IN" sz="2800" dirty="0">
                <a:solidFill>
                  <a:schemeClr val="bg2">
                    <a:lumMod val="50000"/>
                  </a:schemeClr>
                </a:solidFill>
                <a:latin typeface="Times New Roman" panose="02020603050405020304" pitchFamily="18" charset="0"/>
                <a:cs typeface="Times New Roman" panose="02020603050405020304" pitchFamily="18" charset="0"/>
              </a:rPr>
              <a:t>Text visualization cont..</a:t>
            </a:r>
            <a:endParaRPr lang="en-IN" sz="2800" dirty="0"/>
          </a:p>
        </p:txBody>
      </p:sp>
      <p:sp>
        <p:nvSpPr>
          <p:cNvPr id="8" name="TextBox 7">
            <a:extLst>
              <a:ext uri="{FF2B5EF4-FFF2-40B4-BE49-F238E27FC236}">
                <a16:creationId xmlns:a16="http://schemas.microsoft.com/office/drawing/2014/main" id="{2D048783-B965-F9B8-234D-5419477DB26F}"/>
              </a:ext>
            </a:extLst>
          </p:cNvPr>
          <p:cNvSpPr txBox="1"/>
          <p:nvPr/>
        </p:nvSpPr>
        <p:spPr>
          <a:xfrm>
            <a:off x="7611035" y="261610"/>
            <a:ext cx="4222377"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Network visualization</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52753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7C92D-464F-198B-AA7D-ED806A691819}"/>
              </a:ext>
            </a:extLst>
          </p:cNvPr>
          <p:cNvSpPr>
            <a:spLocks noGrp="1"/>
          </p:cNvSpPr>
          <p:nvPr>
            <p:ph type="title"/>
          </p:nvPr>
        </p:nvSpPr>
        <p:spPr>
          <a:xfrm>
            <a:off x="147917" y="69756"/>
            <a:ext cx="10515600" cy="1325563"/>
          </a:xfrm>
        </p:spPr>
        <p:txBody>
          <a:bodyPr>
            <a:normAutofit/>
          </a:bodyPr>
          <a:lstStyle/>
          <a:p>
            <a:r>
              <a:rPr lang="en-US" sz="3600" dirty="0">
                <a:latin typeface="Times New Roman" panose="02020603050405020304" pitchFamily="18" charset="0"/>
                <a:cs typeface="Times New Roman" panose="02020603050405020304" pitchFamily="18" charset="0"/>
              </a:rPr>
              <a:t>KNOWLEDGE GRAPHS</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D5EB25A-4BBA-1B9B-CF0E-B9DCEDF54E02}"/>
              </a:ext>
            </a:extLst>
          </p:cNvPr>
          <p:cNvSpPr>
            <a:spLocks noGrp="1"/>
          </p:cNvSpPr>
          <p:nvPr>
            <p:ph idx="1"/>
          </p:nvPr>
        </p:nvSpPr>
        <p:spPr>
          <a:xfrm>
            <a:off x="147917" y="1229065"/>
            <a:ext cx="5114364" cy="756753"/>
          </a:xfrm>
        </p:spPr>
        <p:txBody>
          <a:bodyPr>
            <a:normAutofit fontScale="92500" lnSpcReduction="10000"/>
          </a:bodyPr>
          <a:lstStyle/>
          <a:p>
            <a:pPr marL="0" indent="0">
              <a:buNone/>
            </a:pPr>
            <a:r>
              <a:rPr lang="en-US" sz="1800" dirty="0">
                <a:solidFill>
                  <a:srgbClr val="C00000"/>
                </a:solidFill>
                <a:latin typeface="Times New Roman" panose="02020603050405020304" pitchFamily="18" charset="0"/>
                <a:cs typeface="Times New Roman" panose="02020603050405020304" pitchFamily="18" charset="0"/>
              </a:rPr>
              <a:t>knowledge graphs </a:t>
            </a:r>
            <a:r>
              <a:rPr lang="en-US" sz="1800" dirty="0">
                <a:latin typeface="Times New Roman" panose="02020603050405020304" pitchFamily="18" charset="0"/>
                <a:cs typeface="Times New Roman" panose="02020603050405020304" pitchFamily="18" charset="0"/>
              </a:rPr>
              <a:t>is  a digital structure that represents knowledge as concepts and the relationships between them.</a:t>
            </a:r>
          </a:p>
          <a:p>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901B2C14-2F24-87F4-BC43-56A420445B7F}"/>
              </a:ext>
            </a:extLst>
          </p:cNvPr>
          <p:cNvSpPr txBox="1"/>
          <p:nvPr/>
        </p:nvSpPr>
        <p:spPr>
          <a:xfrm>
            <a:off x="246766" y="3507150"/>
            <a:ext cx="3021105" cy="923330"/>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accent2">
                    <a:lumMod val="75000"/>
                  </a:schemeClr>
                </a:solidFill>
                <a:latin typeface="Times New Roman" panose="02020603050405020304" pitchFamily="18" charset="0"/>
                <a:cs typeface="Times New Roman" panose="02020603050405020304" pitchFamily="18" charset="0"/>
              </a:rPr>
              <a:t>Works on markdown files</a:t>
            </a:r>
          </a:p>
          <a:p>
            <a:pPr marL="285750" indent="-285750">
              <a:buFont typeface="Arial" panose="020B0604020202020204" pitchFamily="34" charset="0"/>
              <a:buChar char="•"/>
            </a:pPr>
            <a:r>
              <a:rPr lang="en-IN" dirty="0">
                <a:solidFill>
                  <a:schemeClr val="accent2">
                    <a:lumMod val="75000"/>
                  </a:schemeClr>
                </a:solidFill>
                <a:latin typeface="Times New Roman" panose="02020603050405020304" pitchFamily="18" charset="0"/>
                <a:cs typeface="Times New Roman" panose="02020603050405020304" pitchFamily="18" charset="0"/>
              </a:rPr>
              <a:t>Note-making software.</a:t>
            </a:r>
          </a:p>
          <a:p>
            <a:pPr marL="285750" indent="-285750">
              <a:buFont typeface="Arial" panose="020B0604020202020204" pitchFamily="34" charset="0"/>
              <a:buChar char="•"/>
            </a:pPr>
            <a:r>
              <a:rPr lang="en-IN" dirty="0">
                <a:solidFill>
                  <a:schemeClr val="accent2">
                    <a:lumMod val="75000"/>
                  </a:schemeClr>
                </a:solidFill>
                <a:latin typeface="Times New Roman" panose="02020603050405020304" pitchFamily="18" charset="0"/>
                <a:cs typeface="Times New Roman" panose="02020603050405020304" pitchFamily="18" charset="0"/>
              </a:rPr>
              <a:t>Nodes-Node connection.</a:t>
            </a:r>
          </a:p>
        </p:txBody>
      </p:sp>
      <p:pic>
        <p:nvPicPr>
          <p:cNvPr id="6" name="Picture 5">
            <a:extLst>
              <a:ext uri="{FF2B5EF4-FFF2-40B4-BE49-F238E27FC236}">
                <a16:creationId xmlns:a16="http://schemas.microsoft.com/office/drawing/2014/main" id="{D2F5DAFE-4718-FA8A-A68B-5BD73C9734C0}"/>
              </a:ext>
            </a:extLst>
          </p:cNvPr>
          <p:cNvPicPr>
            <a:picLocks noChangeAspect="1"/>
          </p:cNvPicPr>
          <p:nvPr/>
        </p:nvPicPr>
        <p:blipFill rotWithShape="1">
          <a:blip r:embed="rId2"/>
          <a:srcRect l="35126" t="5149" r="14937" b="5653"/>
          <a:stretch/>
        </p:blipFill>
        <p:spPr>
          <a:xfrm>
            <a:off x="5503365" y="225178"/>
            <a:ext cx="6681203" cy="6117220"/>
          </a:xfrm>
          <a:prstGeom prst="rect">
            <a:avLst/>
          </a:prstGeom>
        </p:spPr>
      </p:pic>
      <p:sp>
        <p:nvSpPr>
          <p:cNvPr id="7" name="TextBox 6">
            <a:extLst>
              <a:ext uri="{FF2B5EF4-FFF2-40B4-BE49-F238E27FC236}">
                <a16:creationId xmlns:a16="http://schemas.microsoft.com/office/drawing/2014/main" id="{369A909A-A4A7-AE72-DD34-2B295B37B1DA}"/>
              </a:ext>
            </a:extLst>
          </p:cNvPr>
          <p:cNvSpPr txBox="1"/>
          <p:nvPr/>
        </p:nvSpPr>
        <p:spPr>
          <a:xfrm>
            <a:off x="246766" y="2704520"/>
            <a:ext cx="4064000" cy="646331"/>
          </a:xfrm>
          <a:prstGeom prst="rect">
            <a:avLst/>
          </a:prstGeom>
          <a:noFill/>
        </p:spPr>
        <p:txBody>
          <a:bodyPr wrap="square" rtlCol="0">
            <a:spAutoFit/>
          </a:bodyPr>
          <a:lstStyle/>
          <a:p>
            <a:r>
              <a:rPr lang="en-IN" sz="1800" dirty="0">
                <a:latin typeface="Times New Roman" panose="02020603050405020304" pitchFamily="18" charset="0"/>
                <a:cs typeface="Times New Roman" panose="02020603050405020304" pitchFamily="18" charset="0"/>
              </a:rPr>
              <a:t>Knowledge graph using </a:t>
            </a:r>
            <a:r>
              <a:rPr lang="en-IN" sz="1800" b="1" dirty="0">
                <a:latin typeface="Times New Roman" panose="02020603050405020304" pitchFamily="18" charset="0"/>
                <a:cs typeface="Times New Roman" panose="02020603050405020304" pitchFamily="18" charset="0"/>
              </a:rPr>
              <a:t>Obsidian</a:t>
            </a:r>
            <a:endParaRPr lang="en-IN" dirty="0">
              <a:latin typeface="Times New Roman" panose="02020603050405020304" pitchFamily="18" charset="0"/>
              <a:cs typeface="Times New Roman" panose="02020603050405020304" pitchFamily="18" charset="0"/>
            </a:endParaRPr>
          </a:p>
          <a:p>
            <a:endParaRPr lang="en-IN" dirty="0"/>
          </a:p>
        </p:txBody>
      </p:sp>
      <p:cxnSp>
        <p:nvCxnSpPr>
          <p:cNvPr id="10" name="Straight Arrow Connector 9">
            <a:extLst>
              <a:ext uri="{FF2B5EF4-FFF2-40B4-BE49-F238E27FC236}">
                <a16:creationId xmlns:a16="http://schemas.microsoft.com/office/drawing/2014/main" id="{B46ADB86-CA91-793B-AFB6-68179391CE01}"/>
              </a:ext>
            </a:extLst>
          </p:cNvPr>
          <p:cNvCxnSpPr/>
          <p:nvPr/>
        </p:nvCxnSpPr>
        <p:spPr>
          <a:xfrm>
            <a:off x="3749964" y="2900218"/>
            <a:ext cx="13115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85075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D94E1-4A25-87BF-A16D-FA92234F2273}"/>
              </a:ext>
            </a:extLst>
          </p:cNvPr>
          <p:cNvSpPr>
            <a:spLocks noGrp="1"/>
          </p:cNvSpPr>
          <p:nvPr>
            <p:ph type="title"/>
          </p:nvPr>
        </p:nvSpPr>
        <p:spPr>
          <a:xfrm>
            <a:off x="98612" y="167903"/>
            <a:ext cx="9910482" cy="612028"/>
          </a:xfrm>
        </p:spPr>
        <p:txBody>
          <a:bodyPr>
            <a:normAutofit fontScale="90000"/>
          </a:bodyPr>
          <a:lstStyle/>
          <a:p>
            <a:r>
              <a:rPr lang="en-IN" sz="4000" dirty="0">
                <a:latin typeface="Times New Roman" panose="02020603050405020304" pitchFamily="18" charset="0"/>
                <a:cs typeface="Times New Roman" panose="02020603050405020304" pitchFamily="18" charset="0"/>
              </a:rPr>
              <a:t>Knowledge graph using </a:t>
            </a:r>
            <a:r>
              <a:rPr lang="en-IN" dirty="0">
                <a:solidFill>
                  <a:schemeClr val="accent4">
                    <a:lumMod val="50000"/>
                  </a:schemeClr>
                </a:solidFill>
                <a:latin typeface="Times New Roman" panose="02020603050405020304" pitchFamily="18" charset="0"/>
                <a:cs typeface="Times New Roman" panose="02020603050405020304" pitchFamily="18" charset="0"/>
              </a:rPr>
              <a:t>python</a:t>
            </a:r>
            <a:endParaRPr lang="en-IN" sz="4000" dirty="0">
              <a:solidFill>
                <a:schemeClr val="accent4">
                  <a:lumMod val="50000"/>
                </a:schemeClr>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28427372-3F36-0988-323B-DAD988803E9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3053" r="26011" b="4950"/>
          <a:stretch/>
        </p:blipFill>
        <p:spPr>
          <a:xfrm>
            <a:off x="2169459" y="1486925"/>
            <a:ext cx="7207623" cy="4259452"/>
          </a:xfrm>
        </p:spPr>
      </p:pic>
    </p:spTree>
    <p:extLst>
      <p:ext uri="{BB962C8B-B14F-4D97-AF65-F5344CB8AC3E}">
        <p14:creationId xmlns:p14="http://schemas.microsoft.com/office/powerpoint/2010/main" val="6251513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CA860-6853-3B4E-8412-8DBC3E47CC24}"/>
              </a:ext>
            </a:extLst>
          </p:cNvPr>
          <p:cNvSpPr>
            <a:spLocks noGrp="1"/>
          </p:cNvSpPr>
          <p:nvPr>
            <p:ph type="title"/>
          </p:nvPr>
        </p:nvSpPr>
        <p:spPr>
          <a:xfrm>
            <a:off x="477128" y="565896"/>
            <a:ext cx="4594412" cy="401543"/>
          </a:xfrm>
        </p:spPr>
        <p:txBody>
          <a:bodyPr>
            <a:noAutofit/>
          </a:bodyPr>
          <a:lstStyle/>
          <a:p>
            <a:r>
              <a:rPr lang="en-IN" sz="2400" dirty="0">
                <a:latin typeface="Times New Roman" panose="02020603050405020304" pitchFamily="18" charset="0"/>
                <a:cs typeface="Times New Roman" panose="02020603050405020304" pitchFamily="18" charset="0"/>
              </a:rPr>
              <a:t>Python code to extract the edges</a:t>
            </a:r>
          </a:p>
        </p:txBody>
      </p:sp>
      <p:pic>
        <p:nvPicPr>
          <p:cNvPr id="4" name="Content Placeholder 3">
            <a:extLst>
              <a:ext uri="{FF2B5EF4-FFF2-40B4-BE49-F238E27FC236}">
                <a16:creationId xmlns:a16="http://schemas.microsoft.com/office/drawing/2014/main" id="{CC96C1E4-E62E-8698-A636-DC0AAB2B8D64}"/>
              </a:ext>
            </a:extLst>
          </p:cNvPr>
          <p:cNvPicPr>
            <a:picLocks noGrp="1" noChangeAspect="1"/>
          </p:cNvPicPr>
          <p:nvPr>
            <p:ph idx="1"/>
          </p:nvPr>
        </p:nvPicPr>
        <p:blipFill rotWithShape="1">
          <a:blip r:embed="rId2"/>
          <a:srcRect l="21250" t="21438" r="42353" b="15425"/>
          <a:stretch/>
        </p:blipFill>
        <p:spPr>
          <a:xfrm>
            <a:off x="303899" y="1075765"/>
            <a:ext cx="4158624" cy="4522508"/>
          </a:xfrm>
          <a:prstGeom prst="rect">
            <a:avLst/>
          </a:prstGeom>
          <a:ln>
            <a:solidFill>
              <a:schemeClr val="tx1"/>
            </a:solidFill>
          </a:ln>
        </p:spPr>
      </p:pic>
      <p:sp>
        <p:nvSpPr>
          <p:cNvPr id="5" name="TextBox 4">
            <a:extLst>
              <a:ext uri="{FF2B5EF4-FFF2-40B4-BE49-F238E27FC236}">
                <a16:creationId xmlns:a16="http://schemas.microsoft.com/office/drawing/2014/main" id="{F1DB42EA-0997-BE72-CC96-B9D7A5D863F1}"/>
              </a:ext>
            </a:extLst>
          </p:cNvPr>
          <p:cNvSpPr txBox="1"/>
          <p:nvPr/>
        </p:nvSpPr>
        <p:spPr>
          <a:xfrm>
            <a:off x="6418729" y="523704"/>
            <a:ext cx="5171636"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Python code to build a knowledge graph</a:t>
            </a:r>
          </a:p>
        </p:txBody>
      </p:sp>
      <p:pic>
        <p:nvPicPr>
          <p:cNvPr id="8" name="Picture 7">
            <a:extLst>
              <a:ext uri="{FF2B5EF4-FFF2-40B4-BE49-F238E27FC236}">
                <a16:creationId xmlns:a16="http://schemas.microsoft.com/office/drawing/2014/main" id="{E686B2B2-0080-4B04-BE03-834038173416}"/>
              </a:ext>
            </a:extLst>
          </p:cNvPr>
          <p:cNvPicPr>
            <a:picLocks noChangeAspect="1"/>
          </p:cNvPicPr>
          <p:nvPr/>
        </p:nvPicPr>
        <p:blipFill rotWithShape="1">
          <a:blip r:embed="rId3">
            <a:extLst>
              <a:ext uri="{28A0092B-C50C-407E-A947-70E740481C1C}">
                <a14:useLocalDpi xmlns:a14="http://schemas.microsoft.com/office/drawing/2010/main" val="0"/>
              </a:ext>
            </a:extLst>
          </a:blip>
          <a:srcRect l="18896" t="34055" r="25368" b="8252"/>
          <a:stretch/>
        </p:blipFill>
        <p:spPr>
          <a:xfrm>
            <a:off x="4919624" y="967439"/>
            <a:ext cx="6795248" cy="3956614"/>
          </a:xfrm>
          <a:prstGeom prst="rect">
            <a:avLst/>
          </a:prstGeom>
        </p:spPr>
      </p:pic>
      <p:pic>
        <p:nvPicPr>
          <p:cNvPr id="10" name="Picture 9">
            <a:extLst>
              <a:ext uri="{FF2B5EF4-FFF2-40B4-BE49-F238E27FC236}">
                <a16:creationId xmlns:a16="http://schemas.microsoft.com/office/drawing/2014/main" id="{4AA3D121-1276-B59D-F5FF-F101AFF2D272}"/>
              </a:ext>
            </a:extLst>
          </p:cNvPr>
          <p:cNvPicPr>
            <a:picLocks noChangeAspect="1"/>
          </p:cNvPicPr>
          <p:nvPr/>
        </p:nvPicPr>
        <p:blipFill rotWithShape="1">
          <a:blip r:embed="rId4">
            <a:extLst>
              <a:ext uri="{28A0092B-C50C-407E-A947-70E740481C1C}">
                <a14:useLocalDpi xmlns:a14="http://schemas.microsoft.com/office/drawing/2010/main" val="0"/>
              </a:ext>
            </a:extLst>
          </a:blip>
          <a:srcRect l="19116" t="30743" r="25148" b="49971"/>
          <a:stretch/>
        </p:blipFill>
        <p:spPr>
          <a:xfrm>
            <a:off x="4919625" y="4924053"/>
            <a:ext cx="6795247" cy="1259356"/>
          </a:xfrm>
          <a:prstGeom prst="rect">
            <a:avLst/>
          </a:prstGeom>
        </p:spPr>
      </p:pic>
      <p:sp>
        <p:nvSpPr>
          <p:cNvPr id="11" name="TextBox 10">
            <a:extLst>
              <a:ext uri="{FF2B5EF4-FFF2-40B4-BE49-F238E27FC236}">
                <a16:creationId xmlns:a16="http://schemas.microsoft.com/office/drawing/2014/main" id="{2FDEE689-7C1A-9A22-9914-6F69E73CDC48}"/>
              </a:ext>
            </a:extLst>
          </p:cNvPr>
          <p:cNvSpPr txBox="1"/>
          <p:nvPr/>
        </p:nvSpPr>
        <p:spPr>
          <a:xfrm>
            <a:off x="303899" y="5598273"/>
            <a:ext cx="3648363" cy="646331"/>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By PMR</a:t>
            </a:r>
          </a:p>
          <a:p>
            <a:r>
              <a:rPr lang="en-IN" dirty="0">
                <a:latin typeface="Times New Roman" panose="02020603050405020304" pitchFamily="18" charset="0"/>
                <a:cs typeface="Times New Roman" panose="02020603050405020304" pitchFamily="18" charset="0"/>
              </a:rPr>
              <a:t>Test_html.py</a:t>
            </a:r>
          </a:p>
        </p:txBody>
      </p:sp>
      <p:sp>
        <p:nvSpPr>
          <p:cNvPr id="12" name="TextBox 11">
            <a:extLst>
              <a:ext uri="{FF2B5EF4-FFF2-40B4-BE49-F238E27FC236}">
                <a16:creationId xmlns:a16="http://schemas.microsoft.com/office/drawing/2014/main" id="{475F086B-CB31-9005-8DAD-E3C91C0C1DA5}"/>
              </a:ext>
            </a:extLst>
          </p:cNvPr>
          <p:cNvSpPr txBox="1"/>
          <p:nvPr/>
        </p:nvSpPr>
        <p:spPr>
          <a:xfrm>
            <a:off x="10063919" y="6174995"/>
            <a:ext cx="3648363"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By Shweata N. Hegde</a:t>
            </a:r>
          </a:p>
        </p:txBody>
      </p:sp>
    </p:spTree>
    <p:extLst>
      <p:ext uri="{BB962C8B-B14F-4D97-AF65-F5344CB8AC3E}">
        <p14:creationId xmlns:p14="http://schemas.microsoft.com/office/powerpoint/2010/main" val="8197782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E6738-F687-7556-C0F8-400FA3544E09}"/>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Future Prospects</a:t>
            </a:r>
          </a:p>
        </p:txBody>
      </p:sp>
      <p:sp>
        <p:nvSpPr>
          <p:cNvPr id="3" name="Content Placeholder 2">
            <a:extLst>
              <a:ext uri="{FF2B5EF4-FFF2-40B4-BE49-F238E27FC236}">
                <a16:creationId xmlns:a16="http://schemas.microsoft.com/office/drawing/2014/main" id="{DC9AC7E3-A81C-0E4F-3793-795F7BA4173F}"/>
              </a:ext>
            </a:extLst>
          </p:cNvPr>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linking the analysed data into chapter knowledge graph.</a:t>
            </a:r>
          </a:p>
          <a:p>
            <a:r>
              <a:rPr lang="en-IN" dirty="0">
                <a:latin typeface="Times New Roman" panose="02020603050405020304" pitchFamily="18" charset="0"/>
                <a:cs typeface="Times New Roman" panose="02020603050405020304" pitchFamily="18" charset="0"/>
              </a:rPr>
              <a:t>Working on the wikibase for climate knowledge.</a:t>
            </a:r>
          </a:p>
          <a:p>
            <a:r>
              <a:rPr lang="en-IN" dirty="0">
                <a:latin typeface="Times New Roman" panose="02020603050405020304" pitchFamily="18" charset="0"/>
                <a:cs typeface="Times New Roman" panose="02020603050405020304" pitchFamily="18" charset="0"/>
              </a:rPr>
              <a:t>Improving, adding new features and optimising the tool Py4ami.</a:t>
            </a:r>
          </a:p>
          <a:p>
            <a:pPr marL="0" indent="0">
              <a:buNone/>
            </a:pPr>
            <a:endParaRPr lang="en-IN" dirty="0">
              <a:latin typeface="Times New Roman" panose="02020603050405020304" pitchFamily="18" charset="0"/>
              <a:cs typeface="Times New Roman" panose="02020603050405020304" pitchFamily="18" charset="0"/>
            </a:endParaRPr>
          </a:p>
          <a:p>
            <a:endParaRPr lang="en-IN" dirty="0"/>
          </a:p>
          <a:p>
            <a:endParaRPr lang="en-IN" dirty="0"/>
          </a:p>
        </p:txBody>
      </p:sp>
    </p:spTree>
    <p:extLst>
      <p:ext uri="{BB962C8B-B14F-4D97-AF65-F5344CB8AC3E}">
        <p14:creationId xmlns:p14="http://schemas.microsoft.com/office/powerpoint/2010/main" val="34563919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87F46-D8F7-B3D0-228F-CDB0B3B45F8B}"/>
              </a:ext>
            </a:extLst>
          </p:cNvPr>
          <p:cNvSpPr>
            <a:spLocks noGrp="1"/>
          </p:cNvSpPr>
          <p:nvPr>
            <p:ph type="title"/>
          </p:nvPr>
        </p:nvSpPr>
        <p:spPr>
          <a:xfrm>
            <a:off x="1089212" y="2615267"/>
            <a:ext cx="10515600" cy="1325563"/>
          </a:xfrm>
        </p:spPr>
        <p:txBody>
          <a:bodyPr/>
          <a:lstStyle/>
          <a:p>
            <a:pPr algn="ctr"/>
            <a:r>
              <a:rPr lang="en-US" b="1" dirty="0">
                <a:latin typeface="Times New Roman" panose="02020603050405020304" pitchFamily="18" charset="0"/>
                <a:cs typeface="Times New Roman" panose="02020603050405020304" pitchFamily="18" charset="0"/>
              </a:rPr>
              <a:t>THANK YOU</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2567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17CE1-9777-DBE1-38FC-8C5E27ADD87F}"/>
              </a:ext>
            </a:extLst>
          </p:cNvPr>
          <p:cNvSpPr>
            <a:spLocks noGrp="1"/>
          </p:cNvSpPr>
          <p:nvPr>
            <p:ph type="title"/>
          </p:nvPr>
        </p:nvSpPr>
        <p:spPr>
          <a:xfrm>
            <a:off x="228600" y="347196"/>
            <a:ext cx="10515600" cy="1325563"/>
          </a:xfrm>
        </p:spPr>
        <p:txBody>
          <a:bodyPr/>
          <a:lstStyle/>
          <a:p>
            <a:r>
              <a:rPr lang="en-US" dirty="0">
                <a:latin typeface="Times New Roman" panose="02020603050405020304" pitchFamily="18" charset="0"/>
                <a:cs typeface="Times New Roman" panose="02020603050405020304" pitchFamily="18" charset="0"/>
              </a:rPr>
              <a:t>FINANCE AND INVESTMENT</a:t>
            </a:r>
            <a:endParaRPr lang="en-IN"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908A523D-18ED-55A9-B03D-3E0682E83957}"/>
              </a:ext>
            </a:extLst>
          </p:cNvPr>
          <p:cNvSpPr txBox="1"/>
          <p:nvPr/>
        </p:nvSpPr>
        <p:spPr>
          <a:xfrm>
            <a:off x="421342" y="1437125"/>
            <a:ext cx="3675530" cy="4708981"/>
          </a:xfrm>
          <a:prstGeom prst="rect">
            <a:avLst/>
          </a:prstGeom>
          <a:noFill/>
          <a:ln>
            <a:solidFill>
              <a:schemeClr val="accent1"/>
            </a:solidFill>
          </a:ln>
        </p:spPr>
        <p:txBody>
          <a:bodyPr wrap="square" rtlCol="0">
            <a:spAutoFit/>
          </a:bodyPr>
          <a:lstStyle/>
          <a:p>
            <a:pPr marL="285750" indent="-285750">
              <a:lnSpc>
                <a:spcPct val="150000"/>
              </a:lnSpc>
              <a:buFont typeface="Arial" panose="020B0604020202020204" pitchFamily="34" charset="0"/>
              <a:buChar char="•"/>
            </a:pPr>
            <a:r>
              <a:rPr lang="en-US" sz="1600" dirty="0"/>
              <a:t> UNFCCC – COP 15 (2009) mobilizing USD 100 billion by developed countries to developing countries.</a:t>
            </a:r>
          </a:p>
          <a:p>
            <a:pPr marL="285750" indent="-285750">
              <a:lnSpc>
                <a:spcPct val="150000"/>
              </a:lnSpc>
              <a:buFont typeface="Arial" panose="020B0604020202020204" pitchFamily="34" charset="0"/>
              <a:buChar char="•"/>
            </a:pPr>
            <a:r>
              <a:rPr lang="en-US" sz="1600" dirty="0"/>
              <a:t>First mention of finance and investment as a chapter is in AR5,WG3 IPCC reports(2014).</a:t>
            </a:r>
          </a:p>
          <a:p>
            <a:pPr marL="285750" indent="-285750">
              <a:lnSpc>
                <a:spcPct val="150000"/>
              </a:lnSpc>
              <a:buFont typeface="Arial" panose="020B0604020202020204" pitchFamily="34" charset="0"/>
              <a:buChar char="•"/>
            </a:pPr>
            <a:r>
              <a:rPr lang="en-US" sz="1600" dirty="0"/>
              <a:t>Conference of Parties (COP)21 – 2015 Paris Agreement. </a:t>
            </a:r>
          </a:p>
          <a:p>
            <a:pPr marL="285750" indent="-285750">
              <a:lnSpc>
                <a:spcPct val="150000"/>
              </a:lnSpc>
              <a:buFont typeface="Arial" panose="020B0604020202020204" pitchFamily="34" charset="0"/>
              <a:buChar char="•"/>
            </a:pPr>
            <a:r>
              <a:rPr lang="en-US" sz="1600" dirty="0"/>
              <a:t>Second mention of finance as an individual chapter is in IPCC AR6 WG3(2022).</a:t>
            </a:r>
          </a:p>
          <a:p>
            <a:endParaRPr lang="en-US" dirty="0"/>
          </a:p>
          <a:p>
            <a:pPr marL="285750" indent="-285750">
              <a:buFont typeface="Arial" panose="020B0604020202020204" pitchFamily="34" charset="0"/>
              <a:buChar char="•"/>
            </a:pPr>
            <a:endParaRPr lang="en-IN" dirty="0"/>
          </a:p>
        </p:txBody>
      </p:sp>
      <p:sp>
        <p:nvSpPr>
          <p:cNvPr id="9" name="TextBox 8">
            <a:extLst>
              <a:ext uri="{FF2B5EF4-FFF2-40B4-BE49-F238E27FC236}">
                <a16:creationId xmlns:a16="http://schemas.microsoft.com/office/drawing/2014/main" id="{52683CBB-70FF-2AEE-9C43-1FE6773856BB}"/>
              </a:ext>
            </a:extLst>
          </p:cNvPr>
          <p:cNvSpPr txBox="1"/>
          <p:nvPr/>
        </p:nvSpPr>
        <p:spPr>
          <a:xfrm>
            <a:off x="9062720" y="6510804"/>
            <a:ext cx="3129280"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hlinkClick r:id="rId2"/>
              </a:rPr>
              <a:t>Data from IPCC -AR5-EG3-CH16 </a:t>
            </a:r>
            <a:endParaRPr lang="en-IN" sz="1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6614CFE-2BF3-6CC8-D458-3B21C2D7A18D}"/>
              </a:ext>
            </a:extLst>
          </p:cNvPr>
          <p:cNvPicPr>
            <a:picLocks noChangeAspect="1"/>
          </p:cNvPicPr>
          <p:nvPr/>
        </p:nvPicPr>
        <p:blipFill rotWithShape="1">
          <a:blip r:embed="rId3"/>
          <a:srcRect l="2156" t="13282" r="31952" b="26172"/>
          <a:stretch/>
        </p:blipFill>
        <p:spPr>
          <a:xfrm>
            <a:off x="4450978" y="1568823"/>
            <a:ext cx="6987988" cy="4168588"/>
          </a:xfrm>
          <a:prstGeom prst="rect">
            <a:avLst/>
          </a:prstGeom>
        </p:spPr>
      </p:pic>
    </p:spTree>
    <p:extLst>
      <p:ext uri="{BB962C8B-B14F-4D97-AF65-F5344CB8AC3E}">
        <p14:creationId xmlns:p14="http://schemas.microsoft.com/office/powerpoint/2010/main" val="2601137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85D46-A51F-B36B-12EB-68BBE51C851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PARIS AGREEMENT </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5D4EDAE-79CB-102E-CC97-862F6ACD7800}"/>
              </a:ext>
            </a:extLst>
          </p:cNvPr>
          <p:cNvSpPr>
            <a:spLocks noGrp="1"/>
          </p:cNvSpPr>
          <p:nvPr>
            <p:ph idx="1"/>
          </p:nvPr>
        </p:nvSpPr>
        <p:spPr>
          <a:xfrm>
            <a:off x="354072" y="1690688"/>
            <a:ext cx="3348318" cy="4351338"/>
          </a:xfrm>
        </p:spPr>
        <p:txBody>
          <a:bodyPr>
            <a:normAutofit fontScale="85000" lnSpcReduction="10000"/>
          </a:bodyPr>
          <a:lstStyle/>
          <a:p>
            <a:pPr marL="0" indent="0">
              <a:buNone/>
            </a:pPr>
            <a:r>
              <a:rPr lang="en-US" sz="2400" dirty="0">
                <a:latin typeface="Times New Roman" panose="02020603050405020304" pitchFamily="18" charset="0"/>
                <a:cs typeface="Times New Roman" panose="02020603050405020304" pitchFamily="18" charset="0"/>
              </a:rPr>
              <a:t>Produced </a:t>
            </a:r>
            <a:r>
              <a:rPr lang="en-US" sz="2400" dirty="0">
                <a:solidFill>
                  <a:srgbClr val="002060"/>
                </a:solidFill>
                <a:latin typeface="Times New Roman" panose="02020603050405020304" pitchFamily="18" charset="0"/>
                <a:cs typeface="Times New Roman" panose="02020603050405020304" pitchFamily="18" charset="0"/>
              </a:rPr>
              <a:t>long-term goals</a:t>
            </a:r>
            <a:r>
              <a:rPr lang="en-US" sz="2400" dirty="0">
                <a:latin typeface="Times New Roman" panose="02020603050405020304" pitchFamily="18" charset="0"/>
                <a:cs typeface="Times New Roman" panose="02020603050405020304" pitchFamily="18" charset="0"/>
              </a:rPr>
              <a:t> to countries:</a:t>
            </a:r>
          </a:p>
          <a:p>
            <a:r>
              <a:rPr lang="en-US" sz="2400" dirty="0">
                <a:latin typeface="Times New Roman" panose="02020603050405020304" pitchFamily="18" charset="0"/>
                <a:cs typeface="Times New Roman" panose="02020603050405020304" pitchFamily="18" charset="0"/>
              </a:rPr>
              <a:t>Holding the increase in the global average temperature to well below 2°C </a:t>
            </a:r>
          </a:p>
          <a:p>
            <a:r>
              <a:rPr lang="en-US" sz="2400" dirty="0">
                <a:latin typeface="Times New Roman" panose="02020603050405020304" pitchFamily="18" charset="0"/>
                <a:cs typeface="Times New Roman" panose="02020603050405020304" pitchFamily="18" charset="0"/>
              </a:rPr>
              <a:t>Increasing the ability to adapt to the adverse impacts of climate change and          foster climate resilience</a:t>
            </a:r>
          </a:p>
          <a:p>
            <a:r>
              <a:rPr lang="en-US" sz="2400" dirty="0">
                <a:latin typeface="Times New Roman" panose="02020603050405020304" pitchFamily="18" charset="0"/>
                <a:cs typeface="Times New Roman" panose="02020603050405020304" pitchFamily="18" charset="0"/>
              </a:rPr>
              <a:t>Making finance flows consistent with a pathway towards low greenhouse gas emissions and climate-resilient development.</a:t>
            </a:r>
          </a:p>
          <a:p>
            <a:pPr marL="0" indent="0">
              <a:buNone/>
            </a:pPr>
            <a:r>
              <a:rPr lang="en-IN" dirty="0">
                <a:latin typeface="Times New Roman" panose="02020603050405020304" pitchFamily="18" charset="0"/>
                <a:cs typeface="Times New Roman" panose="02020603050405020304" pitchFamily="18" charset="0"/>
              </a:rPr>
              <a:t>	</a:t>
            </a:r>
          </a:p>
        </p:txBody>
      </p:sp>
      <p:pic>
        <p:nvPicPr>
          <p:cNvPr id="1026" name="Picture 2" descr="List of Parties that signed the Paris Agreement on 22 April">
            <a:extLst>
              <a:ext uri="{FF2B5EF4-FFF2-40B4-BE49-F238E27FC236}">
                <a16:creationId xmlns:a16="http://schemas.microsoft.com/office/drawing/2014/main" id="{A8AA97E0-9CA1-BFD3-654A-A74F305A58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59645" y="1615208"/>
            <a:ext cx="8572500" cy="388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80434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2BAEED-6A76-BFC5-EE5E-1C3E4AFC48DD}"/>
              </a:ext>
            </a:extLst>
          </p:cNvPr>
          <p:cNvSpPr>
            <a:spLocks noGrp="1"/>
          </p:cNvSpPr>
          <p:nvPr>
            <p:ph idx="1"/>
          </p:nvPr>
        </p:nvSpPr>
        <p:spPr>
          <a:xfrm>
            <a:off x="0" y="1515035"/>
            <a:ext cx="11353800" cy="4661928"/>
          </a:xfrm>
        </p:spPr>
        <p:txBody>
          <a:bodyPr/>
          <a:lstStyle/>
          <a:p>
            <a:pPr marL="0" indent="0">
              <a:lnSpc>
                <a:spcPct val="150000"/>
              </a:lnSpc>
              <a:buNone/>
            </a:pPr>
            <a:r>
              <a:rPr lang="en-IN" sz="4400" b="1" i="0" dirty="0">
                <a:solidFill>
                  <a:srgbClr val="454545"/>
                </a:solidFill>
                <a:effectLst/>
                <a:latin typeface="Roboto Condensed" panose="020B0604020202020204" pitchFamily="2" charset="0"/>
              </a:rPr>
              <a:t>Why finance climate action?</a:t>
            </a:r>
            <a:br>
              <a:rPr lang="en-IN" b="1" i="0" dirty="0">
                <a:solidFill>
                  <a:srgbClr val="454545"/>
                </a:solidFill>
                <a:effectLst/>
                <a:latin typeface="Roboto Condensed" panose="020B0604020202020204" pitchFamily="2" charset="0"/>
              </a:rPr>
            </a:br>
            <a:r>
              <a:rPr lang="en-IN" dirty="0"/>
              <a:t> </a:t>
            </a:r>
            <a:r>
              <a:rPr lang="en-IN" sz="2400" dirty="0"/>
              <a:t>A LIVABLE CLIMATE IS BEST INVESTMENT</a:t>
            </a:r>
          </a:p>
          <a:p>
            <a:pPr marL="0" indent="0">
              <a:lnSpc>
                <a:spcPct val="150000"/>
              </a:lnSpc>
              <a:buNone/>
            </a:pPr>
            <a:endParaRPr lang="en-IN" sz="2400" dirty="0"/>
          </a:p>
          <a:p>
            <a:pPr marL="0" indent="0">
              <a:lnSpc>
                <a:spcPct val="150000"/>
              </a:lnSpc>
              <a:buNone/>
            </a:pPr>
            <a:endParaRPr lang="en-IN" sz="1100" dirty="0"/>
          </a:p>
        </p:txBody>
      </p:sp>
      <p:pic>
        <p:nvPicPr>
          <p:cNvPr id="4" name="Picture 3">
            <a:extLst>
              <a:ext uri="{FF2B5EF4-FFF2-40B4-BE49-F238E27FC236}">
                <a16:creationId xmlns:a16="http://schemas.microsoft.com/office/drawing/2014/main" id="{2C69607F-C68D-A490-CE6B-A305BEB18F1F}"/>
              </a:ext>
            </a:extLst>
          </p:cNvPr>
          <p:cNvPicPr>
            <a:picLocks noChangeAspect="1"/>
          </p:cNvPicPr>
          <p:nvPr/>
        </p:nvPicPr>
        <p:blipFill>
          <a:blip r:embed="rId2"/>
          <a:stretch>
            <a:fillRect/>
          </a:stretch>
        </p:blipFill>
        <p:spPr>
          <a:xfrm>
            <a:off x="6795567" y="1004047"/>
            <a:ext cx="4710633" cy="4849906"/>
          </a:xfrm>
          <a:prstGeom prst="rect">
            <a:avLst/>
          </a:prstGeom>
        </p:spPr>
      </p:pic>
      <p:sp>
        <p:nvSpPr>
          <p:cNvPr id="2" name="TextBox 1">
            <a:extLst>
              <a:ext uri="{FF2B5EF4-FFF2-40B4-BE49-F238E27FC236}">
                <a16:creationId xmlns:a16="http://schemas.microsoft.com/office/drawing/2014/main" id="{60E0ACDD-19F5-0740-44B6-3CB818A8EB9C}"/>
              </a:ext>
            </a:extLst>
          </p:cNvPr>
          <p:cNvSpPr txBox="1"/>
          <p:nvPr/>
        </p:nvSpPr>
        <p:spPr>
          <a:xfrm>
            <a:off x="7342094" y="6581001"/>
            <a:ext cx="8023411" cy="553998"/>
          </a:xfrm>
          <a:prstGeom prst="rect">
            <a:avLst/>
          </a:prstGeom>
          <a:noFill/>
        </p:spPr>
        <p:txBody>
          <a:bodyPr wrap="square" rtlCol="0">
            <a:spAutoFit/>
          </a:bodyPr>
          <a:lstStyle/>
          <a:p>
            <a:r>
              <a:rPr lang="en-IN" sz="1200" dirty="0">
                <a:solidFill>
                  <a:srgbClr val="0070C0"/>
                </a:solidFill>
              </a:rPr>
              <a:t>Information on this slide is from  ipcc chapter_15_finance_and_investment</a:t>
            </a:r>
          </a:p>
          <a:p>
            <a:endParaRPr lang="en-IN" dirty="0"/>
          </a:p>
        </p:txBody>
      </p:sp>
      <p:sp>
        <p:nvSpPr>
          <p:cNvPr id="5" name="TextBox 4">
            <a:extLst>
              <a:ext uri="{FF2B5EF4-FFF2-40B4-BE49-F238E27FC236}">
                <a16:creationId xmlns:a16="http://schemas.microsoft.com/office/drawing/2014/main" id="{4A308B12-7417-BEC6-996B-AB733EF5DF88}"/>
              </a:ext>
            </a:extLst>
          </p:cNvPr>
          <p:cNvSpPr txBox="1"/>
          <p:nvPr/>
        </p:nvSpPr>
        <p:spPr>
          <a:xfrm>
            <a:off x="275893" y="252199"/>
            <a:ext cx="6243782" cy="830997"/>
          </a:xfrm>
          <a:prstGeom prst="rect">
            <a:avLst/>
          </a:prstGeom>
          <a:noFill/>
        </p:spPr>
        <p:txBody>
          <a:bodyPr wrap="square" rtlCol="0">
            <a:spAutoFit/>
          </a:bodyPr>
          <a:lstStyle/>
          <a:p>
            <a:r>
              <a:rPr lang="en-IN" sz="2800" b="1" dirty="0">
                <a:solidFill>
                  <a:srgbClr val="800000"/>
                </a:solidFill>
              </a:rPr>
              <a:t>KEYNOTE FROM THE IPCC CHAPTER </a:t>
            </a:r>
          </a:p>
          <a:p>
            <a:r>
              <a:rPr lang="en-IN" sz="2000" dirty="0">
                <a:solidFill>
                  <a:schemeClr val="accent6">
                    <a:lumMod val="75000"/>
                  </a:schemeClr>
                </a:solidFill>
              </a:rPr>
              <a:t>Chapter 15: “Finance and Investment” (AR6, WG3)</a:t>
            </a:r>
            <a:endParaRPr lang="en-IN" dirty="0">
              <a:solidFill>
                <a:schemeClr val="accent6">
                  <a:lumMod val="75000"/>
                </a:schemeClr>
              </a:solidFill>
            </a:endParaRPr>
          </a:p>
        </p:txBody>
      </p:sp>
    </p:spTree>
    <p:extLst>
      <p:ext uri="{BB962C8B-B14F-4D97-AF65-F5344CB8AC3E}">
        <p14:creationId xmlns:p14="http://schemas.microsoft.com/office/powerpoint/2010/main" val="28985615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CEF62-C683-41AF-B18B-C86E7A71F627}"/>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OECD &amp; UNFCCC</a:t>
            </a:r>
          </a:p>
        </p:txBody>
      </p:sp>
      <p:pic>
        <p:nvPicPr>
          <p:cNvPr id="5" name="Content Placeholder 4">
            <a:extLst>
              <a:ext uri="{FF2B5EF4-FFF2-40B4-BE49-F238E27FC236}">
                <a16:creationId xmlns:a16="http://schemas.microsoft.com/office/drawing/2014/main" id="{A5933D88-DD13-F0FB-4303-FF027CFF107E}"/>
              </a:ext>
            </a:extLst>
          </p:cNvPr>
          <p:cNvPicPr>
            <a:picLocks noGrp="1" noChangeAspect="1"/>
          </p:cNvPicPr>
          <p:nvPr>
            <p:ph idx="1"/>
          </p:nvPr>
        </p:nvPicPr>
        <p:blipFill rotWithShape="1">
          <a:blip r:embed="rId2"/>
          <a:srcRect t="12228" r="4108" b="8041"/>
          <a:stretch/>
        </p:blipFill>
        <p:spPr>
          <a:xfrm>
            <a:off x="560295" y="1690688"/>
            <a:ext cx="7579244" cy="4132729"/>
          </a:xfrm>
        </p:spPr>
      </p:pic>
      <p:pic>
        <p:nvPicPr>
          <p:cNvPr id="7" name="Picture 6">
            <a:extLst>
              <a:ext uri="{FF2B5EF4-FFF2-40B4-BE49-F238E27FC236}">
                <a16:creationId xmlns:a16="http://schemas.microsoft.com/office/drawing/2014/main" id="{6C98FBCF-CE76-0D46-7C18-6C5199689975}"/>
              </a:ext>
            </a:extLst>
          </p:cNvPr>
          <p:cNvPicPr>
            <a:picLocks noChangeAspect="1"/>
          </p:cNvPicPr>
          <p:nvPr/>
        </p:nvPicPr>
        <p:blipFill>
          <a:blip r:embed="rId3"/>
          <a:stretch>
            <a:fillRect/>
          </a:stretch>
        </p:blipFill>
        <p:spPr>
          <a:xfrm>
            <a:off x="8238564" y="2043953"/>
            <a:ext cx="3756211" cy="3110753"/>
          </a:xfrm>
          <a:prstGeom prst="rect">
            <a:avLst/>
          </a:prstGeom>
        </p:spPr>
      </p:pic>
    </p:spTree>
    <p:extLst>
      <p:ext uri="{BB962C8B-B14F-4D97-AF65-F5344CB8AC3E}">
        <p14:creationId xmlns:p14="http://schemas.microsoft.com/office/powerpoint/2010/main" val="1615722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8551D-17C5-C04A-A694-45CA646581BA}"/>
              </a:ext>
            </a:extLst>
          </p:cNvPr>
          <p:cNvSpPr>
            <a:spLocks noGrp="1"/>
          </p:cNvSpPr>
          <p:nvPr>
            <p:ph type="title"/>
          </p:nvPr>
        </p:nvSpPr>
        <p:spPr>
          <a:xfrm>
            <a:off x="452582" y="114578"/>
            <a:ext cx="10905702" cy="1325563"/>
          </a:xfrm>
        </p:spPr>
        <p:txBody>
          <a:bodyPr>
            <a:normAutofit/>
          </a:bodyPr>
          <a:lstStyle/>
          <a:p>
            <a:r>
              <a:rPr lang="en-US" sz="3200" b="1" dirty="0">
                <a:latin typeface="Times New Roman" panose="02020603050405020304" pitchFamily="18" charset="0"/>
                <a:cs typeface="Times New Roman" panose="02020603050405020304" pitchFamily="18" charset="0"/>
              </a:rPr>
              <a:t>LIST OF DEVELOPED AND DEVELOPING COUNTRIES </a:t>
            </a:r>
            <a:endParaRPr lang="en-IN" sz="3200" b="1" dirty="0">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8B10D00E-5D57-9320-C38B-9F1578D6450C}"/>
              </a:ext>
            </a:extLst>
          </p:cNvPr>
          <p:cNvGraphicFramePr>
            <a:graphicFrameLocks noGrp="1"/>
          </p:cNvGraphicFramePr>
          <p:nvPr>
            <p:ph idx="1"/>
            <p:extLst>
              <p:ext uri="{D42A27DB-BD31-4B8C-83A1-F6EECF244321}">
                <p14:modId xmlns:p14="http://schemas.microsoft.com/office/powerpoint/2010/main" val="2534464299"/>
              </p:ext>
            </p:extLst>
          </p:nvPr>
        </p:nvGraphicFramePr>
        <p:xfrm>
          <a:off x="708212" y="1440141"/>
          <a:ext cx="10650072" cy="4806910"/>
        </p:xfrm>
        <a:graphic>
          <a:graphicData uri="http://schemas.openxmlformats.org/drawingml/2006/table">
            <a:tbl>
              <a:tblPr firstRow="1" bandRow="1">
                <a:tableStyleId>{5FD0F851-EC5A-4D38-B0AD-8093EC10F338}</a:tableStyleId>
              </a:tblPr>
              <a:tblGrid>
                <a:gridCol w="2662518">
                  <a:extLst>
                    <a:ext uri="{9D8B030D-6E8A-4147-A177-3AD203B41FA5}">
                      <a16:colId xmlns:a16="http://schemas.microsoft.com/office/drawing/2014/main" val="3017873673"/>
                    </a:ext>
                  </a:extLst>
                </a:gridCol>
                <a:gridCol w="2662518">
                  <a:extLst>
                    <a:ext uri="{9D8B030D-6E8A-4147-A177-3AD203B41FA5}">
                      <a16:colId xmlns:a16="http://schemas.microsoft.com/office/drawing/2014/main" val="2078871736"/>
                    </a:ext>
                  </a:extLst>
                </a:gridCol>
                <a:gridCol w="2662518">
                  <a:extLst>
                    <a:ext uri="{9D8B030D-6E8A-4147-A177-3AD203B41FA5}">
                      <a16:colId xmlns:a16="http://schemas.microsoft.com/office/drawing/2014/main" val="1786422124"/>
                    </a:ext>
                  </a:extLst>
                </a:gridCol>
                <a:gridCol w="2662518">
                  <a:extLst>
                    <a:ext uri="{9D8B030D-6E8A-4147-A177-3AD203B41FA5}">
                      <a16:colId xmlns:a16="http://schemas.microsoft.com/office/drawing/2014/main" val="3889248763"/>
                    </a:ext>
                  </a:extLst>
                </a:gridCol>
              </a:tblGrid>
              <a:tr h="434209">
                <a:tc>
                  <a:txBody>
                    <a:bodyPr/>
                    <a:lstStyle/>
                    <a:p>
                      <a:pPr lvl="1" algn="l" fontAlgn="b"/>
                      <a:r>
                        <a:rPr lang="en-US" sz="1200" b="0" u="none" strike="noStrike" dirty="0">
                          <a:solidFill>
                            <a:srgbClr val="000000"/>
                          </a:solidFill>
                          <a:effectLst/>
                        </a:rPr>
                        <a:t>                                    </a:t>
                      </a:r>
                      <a:r>
                        <a:rPr lang="en-US" sz="1800" b="0" u="none" strike="noStrike" dirty="0">
                          <a:solidFill>
                            <a:srgbClr val="000000"/>
                          </a:solidFill>
                          <a:effectLst/>
                        </a:rPr>
                        <a:t>DEVELOPED </a:t>
                      </a:r>
                      <a:endParaRPr lang="en-IN" sz="12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US" sz="1800" b="0" u="none" strike="noStrike" dirty="0">
                          <a:solidFill>
                            <a:srgbClr val="000000"/>
                          </a:solidFill>
                          <a:effectLst/>
                        </a:rPr>
                        <a:t>COUNTRIES      </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endParaRPr lang="en-IN" sz="12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endParaRPr lang="en-IN" sz="12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1164791808"/>
                  </a:ext>
                </a:extLst>
              </a:tr>
              <a:tr h="434209">
                <a:tc>
                  <a:txBody>
                    <a:bodyPr/>
                    <a:lstStyle/>
                    <a:p>
                      <a:pPr algn="l" fontAlgn="b"/>
                      <a:r>
                        <a:rPr lang="en-IN" sz="1600" b="0" u="none" strike="noStrike" dirty="0">
                          <a:solidFill>
                            <a:srgbClr val="000000"/>
                          </a:solidFill>
                          <a:effectLst/>
                        </a:rPr>
                        <a:t>Australia</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European Union</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Latvia</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Portugal</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1930691348"/>
                  </a:ext>
                </a:extLst>
              </a:tr>
              <a:tr h="434209">
                <a:tc>
                  <a:txBody>
                    <a:bodyPr/>
                    <a:lstStyle/>
                    <a:p>
                      <a:pPr algn="l" fontAlgn="b"/>
                      <a:r>
                        <a:rPr lang="en-IN" sz="1600" b="0" u="none" strike="noStrike" dirty="0">
                          <a:solidFill>
                            <a:srgbClr val="000000"/>
                          </a:solidFill>
                          <a:effectLst/>
                        </a:rPr>
                        <a:t>Austria</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Finland</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Liechtenstein</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Romania</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3079469250"/>
                  </a:ext>
                </a:extLst>
              </a:tr>
              <a:tr h="434209">
                <a:tc>
                  <a:txBody>
                    <a:bodyPr/>
                    <a:lstStyle/>
                    <a:p>
                      <a:pPr algn="l" fontAlgn="b"/>
                      <a:r>
                        <a:rPr lang="en-IN" sz="1600" b="0" u="none" strike="noStrike" dirty="0">
                          <a:solidFill>
                            <a:srgbClr val="000000"/>
                          </a:solidFill>
                          <a:effectLst/>
                        </a:rPr>
                        <a:t>Belgium</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France</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Lithuania</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Slovak Republic</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3522552642"/>
                  </a:ext>
                </a:extLst>
              </a:tr>
              <a:tr h="434209">
                <a:tc>
                  <a:txBody>
                    <a:bodyPr/>
                    <a:lstStyle/>
                    <a:p>
                      <a:pPr algn="l" fontAlgn="b"/>
                      <a:r>
                        <a:rPr lang="en-IN" sz="1600" b="0" u="none" strike="noStrike">
                          <a:solidFill>
                            <a:srgbClr val="000000"/>
                          </a:solidFill>
                          <a:effectLst/>
                        </a:rPr>
                        <a:t>Bulgaria</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Germany</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Luxembourg</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Slovenia</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4286122077"/>
                  </a:ext>
                </a:extLst>
              </a:tr>
              <a:tr h="434209">
                <a:tc>
                  <a:txBody>
                    <a:bodyPr/>
                    <a:lstStyle/>
                    <a:p>
                      <a:pPr algn="l" fontAlgn="b"/>
                      <a:r>
                        <a:rPr lang="en-IN" sz="1600" b="0" u="none" strike="noStrike">
                          <a:solidFill>
                            <a:srgbClr val="000000"/>
                          </a:solidFill>
                          <a:effectLst/>
                        </a:rPr>
                        <a:t>Canada</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Greece</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Malta</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Spain</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2564417657"/>
                  </a:ext>
                </a:extLst>
              </a:tr>
              <a:tr h="434209">
                <a:tc>
                  <a:txBody>
                    <a:bodyPr/>
                    <a:lstStyle/>
                    <a:p>
                      <a:pPr algn="l" fontAlgn="b"/>
                      <a:r>
                        <a:rPr lang="en-IN" sz="1600" b="0" u="none" strike="noStrike">
                          <a:solidFill>
                            <a:srgbClr val="000000"/>
                          </a:solidFill>
                          <a:effectLst/>
                        </a:rPr>
                        <a:t>Croatia</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Hungary</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Monaco</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Sweden</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3496741157"/>
                  </a:ext>
                </a:extLst>
              </a:tr>
              <a:tr h="434209">
                <a:tc>
                  <a:txBody>
                    <a:bodyPr/>
                    <a:lstStyle/>
                    <a:p>
                      <a:pPr algn="l" fontAlgn="b"/>
                      <a:r>
                        <a:rPr lang="en-IN" sz="1600" b="0" u="none" strike="noStrike">
                          <a:solidFill>
                            <a:srgbClr val="000000"/>
                          </a:solidFill>
                          <a:effectLst/>
                        </a:rPr>
                        <a:t>Cyprus</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Iceland</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Netherlands</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Switzerland</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3504498634"/>
                  </a:ext>
                </a:extLst>
              </a:tr>
              <a:tr h="434209">
                <a:tc>
                  <a:txBody>
                    <a:bodyPr/>
                    <a:lstStyle/>
                    <a:p>
                      <a:pPr algn="l" fontAlgn="b"/>
                      <a:r>
                        <a:rPr lang="en-IN" sz="1600" b="0" u="none" strike="noStrike">
                          <a:solidFill>
                            <a:srgbClr val="000000"/>
                          </a:solidFill>
                          <a:effectLst/>
                        </a:rPr>
                        <a:t>Czech</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Ireland</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New Zealands</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United Kingdom</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1952732614"/>
                  </a:ext>
                </a:extLst>
              </a:tr>
              <a:tr h="434209">
                <a:tc>
                  <a:txBody>
                    <a:bodyPr/>
                    <a:lstStyle/>
                    <a:p>
                      <a:pPr algn="l" fontAlgn="b"/>
                      <a:r>
                        <a:rPr lang="en-IN" sz="1600" b="0" u="none" strike="noStrike">
                          <a:solidFill>
                            <a:srgbClr val="000000"/>
                          </a:solidFill>
                          <a:effectLst/>
                        </a:rPr>
                        <a:t>Denmark</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Italy</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a:solidFill>
                            <a:srgbClr val="000000"/>
                          </a:solidFill>
                          <a:effectLst/>
                        </a:rPr>
                        <a:t>Norway</a:t>
                      </a:r>
                      <a:endParaRPr lang="en-IN" sz="16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United States</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3728456807"/>
                  </a:ext>
                </a:extLst>
              </a:tr>
              <a:tr h="434209">
                <a:tc>
                  <a:txBody>
                    <a:bodyPr/>
                    <a:lstStyle/>
                    <a:p>
                      <a:pPr algn="l" fontAlgn="b"/>
                      <a:r>
                        <a:rPr lang="en-IN" sz="1600" b="0" u="none" strike="noStrike" dirty="0">
                          <a:solidFill>
                            <a:srgbClr val="000000"/>
                          </a:solidFill>
                          <a:effectLst/>
                        </a:rPr>
                        <a:t>Estonia</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Japan</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r>
                        <a:rPr lang="en-IN" sz="1600" b="0" u="none" strike="noStrike" dirty="0">
                          <a:solidFill>
                            <a:srgbClr val="000000"/>
                          </a:solidFill>
                          <a:effectLst/>
                        </a:rPr>
                        <a:t>Poland</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l" fontAlgn="b"/>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2946836509"/>
                  </a:ext>
                </a:extLst>
              </a:tr>
            </a:tbl>
          </a:graphicData>
        </a:graphic>
      </p:graphicFrame>
      <p:sp>
        <p:nvSpPr>
          <p:cNvPr id="5" name="TextBox 4">
            <a:extLst>
              <a:ext uri="{FF2B5EF4-FFF2-40B4-BE49-F238E27FC236}">
                <a16:creationId xmlns:a16="http://schemas.microsoft.com/office/drawing/2014/main" id="{E3763ABE-2FDD-5040-A280-C10A3B48212F}"/>
              </a:ext>
            </a:extLst>
          </p:cNvPr>
          <p:cNvSpPr txBox="1"/>
          <p:nvPr/>
        </p:nvSpPr>
        <p:spPr>
          <a:xfrm>
            <a:off x="10576560" y="6343312"/>
            <a:ext cx="1615440" cy="800219"/>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hlinkClick r:id="rId2"/>
              </a:rPr>
              <a:t>Data from OECD </a:t>
            </a:r>
            <a:r>
              <a:rPr lang="en-US" sz="1400" dirty="0">
                <a:latin typeface="Times New Roman" panose="02020603050405020304" pitchFamily="18" charset="0"/>
                <a:cs typeface="Times New Roman" panose="02020603050405020304" pitchFamily="18" charset="0"/>
              </a:rPr>
              <a:t>and UNCCC</a:t>
            </a:r>
            <a:endParaRPr lang="en-IN" sz="14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1064055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3385</TotalTime>
  <Words>1841</Words>
  <Application>Microsoft Office PowerPoint</Application>
  <PresentationFormat>Widescreen</PresentationFormat>
  <Paragraphs>297</Paragraphs>
  <Slides>48</Slides>
  <Notes>0</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8" baseType="lpstr">
      <vt:lpstr>Arial</vt:lpstr>
      <vt:lpstr>Calibri</vt:lpstr>
      <vt:lpstr>Calibri Light</vt:lpstr>
      <vt:lpstr>inherit</vt:lpstr>
      <vt:lpstr>ipccsans</vt:lpstr>
      <vt:lpstr>Roboto Condensed</vt:lpstr>
      <vt:lpstr>Times New Roman</vt:lpstr>
      <vt:lpstr>Wingdings</vt:lpstr>
      <vt:lpstr>Office Theme</vt:lpstr>
      <vt:lpstr>Worksheet</vt:lpstr>
      <vt:lpstr>CLIMATE KNOWLEDGE EXTRACTION USING DATA MINING</vt:lpstr>
      <vt:lpstr>TEXT AND DATA MINING</vt:lpstr>
      <vt:lpstr>PowerPoint Presentation</vt:lpstr>
      <vt:lpstr>IPCC PRINCIPLES </vt:lpstr>
      <vt:lpstr>FINANCE AND INVESTMENT</vt:lpstr>
      <vt:lpstr>PARIS AGREEMENT </vt:lpstr>
      <vt:lpstr>PowerPoint Presentation</vt:lpstr>
      <vt:lpstr>OECD &amp; UNFCCC</vt:lpstr>
      <vt:lpstr>LIST OF DEVELOPED AND DEVELOPING COUNTRIES </vt:lpstr>
      <vt:lpstr>PowerPoint Presentation</vt:lpstr>
      <vt:lpstr>ARCHITECTURE OF CLIMATE FINANCE FLOW</vt:lpstr>
      <vt:lpstr>CLIMATE FINANCE PROVIDED AND MOBILISED IN 2013- 2020</vt:lpstr>
      <vt:lpstr>PowerPoint Presentation</vt:lpstr>
      <vt:lpstr>Instrument split of public climate finance in 2016-2020 (USD billion)</vt:lpstr>
      <vt:lpstr>    CLIMATE RELATED DEVELOPMENT FINANCE                                   INDIA 2012-2020</vt:lpstr>
      <vt:lpstr>SECTORAL SPLIT 2012-2020 INDIA</vt:lpstr>
      <vt:lpstr>FINANCIAL INSTRUMENT SPLIT:INDIA  2012-2020</vt:lpstr>
      <vt:lpstr>ADAPTATION AND MITIGATION SPLIT: INDIA 2012-2020</vt:lpstr>
      <vt:lpstr>DATA ANALYSIS &amp; VISUALIZATION USING TABLEAU</vt:lpstr>
      <vt:lpstr>DATA ANALYSIS &amp; VISUALIZATION USING TABLEAU cont..</vt:lpstr>
      <vt:lpstr>DATA ANALYSIS &amp; VISUALIZATIONUSING TABLEAU cont..</vt:lpstr>
      <vt:lpstr>DATA ANALYSIS &amp;VISUALIZATION USING PYTHON</vt:lpstr>
      <vt:lpstr>DATA ANALYSIS &amp; VISUALIZATION USING PYTHON cont..</vt:lpstr>
      <vt:lpstr>DATA ANALYSIS &amp; VISUALIZATION USING PYTHON cont..</vt:lpstr>
      <vt:lpstr>SUSTAINABLE LIVING GOALS- INDIA</vt:lpstr>
      <vt:lpstr>India’s move on sustainable development goals</vt:lpstr>
      <vt:lpstr>Finance mobilization: India</vt:lpstr>
      <vt:lpstr>Towards ADAPTATION and MITIGATION</vt:lpstr>
      <vt:lpstr>STATISTICS OF GHG EMISSIONS</vt:lpstr>
      <vt:lpstr>STATISTICS OF Co2 EMISSIONS</vt:lpstr>
      <vt:lpstr>TOOLS EXPLORED FOR TEXT MINING, ANALYSIS AND VISUALIZATION OF IPCC CHAPTER</vt:lpstr>
      <vt:lpstr>PowerPoint Presentation</vt:lpstr>
      <vt:lpstr>PowerPoint Presentation</vt:lpstr>
      <vt:lpstr>Keyword extraction tool – Cortical.io</vt:lpstr>
      <vt:lpstr>PowerPoint Presentation</vt:lpstr>
      <vt:lpstr>PowerPoint Presentation</vt:lpstr>
      <vt:lpstr>Text mining &amp;visualization</vt:lpstr>
      <vt:lpstr>Text mining and visualization cont..</vt:lpstr>
      <vt:lpstr>Text visualization cont..</vt:lpstr>
      <vt:lpstr>Word cloud from chapter15 “Finance &amp; Investment”</vt:lpstr>
      <vt:lpstr>VOS viewer </vt:lpstr>
      <vt:lpstr>Text visualization cont.. </vt:lpstr>
      <vt:lpstr>VOSviewer </vt:lpstr>
      <vt:lpstr>KNOWLEDGE GRAPHS</vt:lpstr>
      <vt:lpstr>Knowledge graph using python</vt:lpstr>
      <vt:lpstr>Python code to extract the edges</vt:lpstr>
      <vt:lpstr>Future Prospects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jgayathri1010@outlook.com</dc:creator>
  <cp:lastModifiedBy>jgayathri1010@outlook.com</cp:lastModifiedBy>
  <cp:revision>65</cp:revision>
  <dcterms:created xsi:type="dcterms:W3CDTF">2023-03-01T05:23:48Z</dcterms:created>
  <dcterms:modified xsi:type="dcterms:W3CDTF">2023-05-13T07:32:44Z</dcterms:modified>
</cp:coreProperties>
</file>

<file path=docProps/thumbnail.jpeg>
</file>